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71" r:id="rId5"/>
    <p:sldId id="260" r:id="rId6"/>
    <p:sldId id="281" r:id="rId7"/>
    <p:sldId id="272" r:id="rId8"/>
    <p:sldId id="261" r:id="rId9"/>
    <p:sldId id="273" r:id="rId10"/>
    <p:sldId id="262" r:id="rId11"/>
    <p:sldId id="277" r:id="rId12"/>
    <p:sldId id="278" r:id="rId13"/>
    <p:sldId id="279" r:id="rId14"/>
    <p:sldId id="274" r:id="rId15"/>
    <p:sldId id="264" r:id="rId16"/>
    <p:sldId id="275" r:id="rId17"/>
    <p:sldId id="263" r:id="rId18"/>
    <p:sldId id="276" r:id="rId19"/>
    <p:sldId id="265" r:id="rId20"/>
    <p:sldId id="266" r:id="rId21"/>
    <p:sldId id="280" r:id="rId22"/>
    <p:sldId id="267" r:id="rId23"/>
    <p:sldId id="268" r:id="rId24"/>
    <p:sldId id="26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55770DD-7156-4CE4-889E-CC35597F4DCC}" type="datetimeFigureOut">
              <a:rPr lang="en-US"/>
              <a:pPr>
                <a:defRPr/>
              </a:pPr>
              <a:t>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F0C30EA-811D-4B96-BA27-66AD62A2773E}" type="slidenum">
              <a:rPr lang="en-US"/>
              <a:pPr>
                <a:defRPr/>
              </a:pPr>
              <a:t>‹#›</a:t>
            </a:fld>
            <a:endParaRPr lang="en-US" dirty="0"/>
          </a:p>
        </p:txBody>
      </p:sp>
    </p:spTree>
    <p:extLst>
      <p:ext uri="{BB962C8B-B14F-4D97-AF65-F5344CB8AC3E}">
        <p14:creationId xmlns:p14="http://schemas.microsoft.com/office/powerpoint/2010/main" val="17036224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4622E8-A64C-402A-AB28-8F1F61C0B513}" type="slidenum">
              <a:rPr lang="en-US"/>
              <a:pPr fontAlgn="base">
                <a:spcBef>
                  <a:spcPct val="0"/>
                </a:spcBef>
                <a:spcAft>
                  <a:spcPct val="0"/>
                </a:spcAft>
              </a:pPr>
              <a:t>1</a:t>
            </a:fld>
            <a:endParaRPr lang="en-US"/>
          </a:p>
        </p:txBody>
      </p:sp>
      <p:sp>
        <p:nvSpPr>
          <p:cNvPr id="15362"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17168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1EC7FF-25C9-492D-A6A2-3E637A595CB2}" type="slidenum">
              <a:rPr lang="en-US"/>
              <a:pPr fontAlgn="base">
                <a:spcBef>
                  <a:spcPct val="0"/>
                </a:spcBef>
                <a:spcAft>
                  <a:spcPct val="0"/>
                </a:spcAft>
              </a:pPr>
              <a:t>20</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1839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60A3CE-DCC8-438D-9EDB-BE11B72B6315}" type="slidenum">
              <a:rPr lang="en-US"/>
              <a:pPr fontAlgn="base">
                <a:spcBef>
                  <a:spcPct val="0"/>
                </a:spcBef>
                <a:spcAft>
                  <a:spcPct val="0"/>
                </a:spcAft>
              </a:pPr>
              <a:t>23</a:t>
            </a:fld>
            <a:endParaRPr lang="en-US"/>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08760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996D1E-740D-4881-93E5-CCFBB01E2044}" type="slidenum">
              <a:rPr lang="en-US"/>
              <a:pPr fontAlgn="base">
                <a:spcBef>
                  <a:spcPct val="0"/>
                </a:spcBef>
                <a:spcAft>
                  <a:spcPct val="0"/>
                </a:spcAft>
              </a:pPr>
              <a:t>24</a:t>
            </a:fld>
            <a:endParaRPr lang="en-US"/>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2464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F046AC-FE4A-473D-A2AD-C729C1347BE5}" type="slidenum">
              <a:rPr lang="en-US"/>
              <a:pPr fontAlgn="base">
                <a:spcBef>
                  <a:spcPct val="0"/>
                </a:spcBef>
                <a:spcAft>
                  <a:spcPct val="0"/>
                </a:spcAft>
              </a:pPr>
              <a:t>2</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01432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D3E4DE-3638-4908-811D-4FD81BE06815}" type="slidenum">
              <a:rPr lang="en-US"/>
              <a:pPr fontAlgn="base">
                <a:spcBef>
                  <a:spcPct val="0"/>
                </a:spcBef>
                <a:spcAft>
                  <a:spcPct val="0"/>
                </a:spcAft>
              </a:pPr>
              <a:t>3</a:t>
            </a:fld>
            <a:endParaRPr lang="en-US"/>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45940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CFDC41-1CB6-4EC7-9078-97F50C88B25A}" type="slidenum">
              <a:rPr lang="en-US"/>
              <a:pPr fontAlgn="base">
                <a:spcBef>
                  <a:spcPct val="0"/>
                </a:spcBef>
                <a:spcAft>
                  <a:spcPct val="0"/>
                </a:spcAft>
              </a:pPr>
              <a:t>5</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63462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BFC98F-7647-466A-9594-7D0076BAA01D}" type="slidenum">
              <a:rPr lang="en-US"/>
              <a:pPr fontAlgn="base">
                <a:spcBef>
                  <a:spcPct val="0"/>
                </a:spcBef>
                <a:spcAft>
                  <a:spcPct val="0"/>
                </a:spcAft>
              </a:pPr>
              <a:t>8</a:t>
            </a:fld>
            <a:endParaRPr lang="en-US"/>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256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C83FC8-7B43-4318-B4F3-FA360D05ACB5}" type="slidenum">
              <a:rPr lang="en-US"/>
              <a:pPr fontAlgn="base">
                <a:spcBef>
                  <a:spcPct val="0"/>
                </a:spcBef>
                <a:spcAft>
                  <a:spcPct val="0"/>
                </a:spcAft>
              </a:pPr>
              <a:t>10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91055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FA9E0-216C-4060-BC05-1391A1CB5620}" type="slidenum">
              <a:rPr lang="en-US"/>
              <a:pPr fontAlgn="base">
                <a:spcBef>
                  <a:spcPct val="0"/>
                </a:spcBef>
                <a:spcAft>
                  <a:spcPct val="0"/>
                </a:spcAft>
              </a:pPr>
              <a:t>15</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02566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59BDB-0792-4275-9E31-3085C89C762A}" type="slidenum">
              <a:rPr lang="en-US"/>
              <a:pPr fontAlgn="base">
                <a:spcBef>
                  <a:spcPct val="0"/>
                </a:spcBef>
                <a:spcAft>
                  <a:spcPct val="0"/>
                </a:spcAft>
              </a:pPr>
              <a:t>17</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6021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C398A9-1EA4-46D5-9D65-5C5F7C70EFB2}" type="slidenum">
              <a:rPr lang="en-US"/>
              <a:pPr fontAlgn="base">
                <a:spcBef>
                  <a:spcPct val="0"/>
                </a:spcBef>
                <a:spcAft>
                  <a:spcPct val="0"/>
                </a:spcAft>
              </a:pPr>
              <a:t>19</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097419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07F5EB38-C8E5-4BB3-879A-E536478C717D}" type="datetimeFigureOut">
              <a:rPr lang="en-US"/>
              <a:pPr>
                <a:defRPr/>
              </a:pPr>
              <a:t>1/7/2015</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9EA55C7-CE81-48F5-96FB-53FA3FFA586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23AA5D-03A0-470C-8D46-8E82DFF9D602}" type="datetimeFigureOut">
              <a:rPr lang="en-US"/>
              <a:pPr>
                <a:defRPr/>
              </a:pPr>
              <a:t>1/7/2015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E26DD8-C212-41D5-BC41-45A2E8E9C3C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D94EF1A-E2F0-4C5C-91B7-A716891843CD}" type="datetimeFigureOut">
              <a:rPr lang="en-US"/>
              <a:pPr>
                <a:defRPr/>
              </a:pPr>
              <a:t>1/7/2015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2C7FA7-2247-4355-8C15-1E8670AE590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4D9915A-B86A-4B15-A067-B6E2E5206F92}" type="datetimeFigureOut">
              <a:rPr lang="en-US"/>
              <a:pPr>
                <a:defRPr/>
              </a:pPr>
              <a:t>1/7/2015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D5FA19E-6E17-4296-8621-CA765AC720C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BC1BE3-7212-4F19-8CF4-784420B4A042}"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EAF9E7-795E-459D-B4BB-9C1BCC6A678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C0407A0-CB2D-4CCF-A98E-FDC447D71DCA}" type="datetimeFigureOut">
              <a:rPr lang="en-US"/>
              <a:pPr>
                <a:defRPr/>
              </a:pPr>
              <a:t>1/7/2015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FB4A212-36CD-45D5-9EE0-9914665F2A8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6B36061-C4DB-4067-9B38-CC340F4BC042}" type="datetimeFigureOut">
              <a:rPr lang="en-US"/>
              <a:pPr>
                <a:defRPr/>
              </a:pPr>
              <a:t>1/7/2015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FBAB088-95D0-4B5E-8996-81024A8B800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AFD2598-2567-4538-B744-7771B5EDB861}" type="datetimeFigureOut">
              <a:rPr lang="en-US"/>
              <a:pPr>
                <a:defRPr/>
              </a:pPr>
              <a:t>1/7/2015</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5F556E9-25C5-4C33-BE70-11A1469C57C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3EF9607-00AC-4B06-84DF-26C89D9CEA16}" type="datetimeFigureOut">
              <a:rPr lang="en-US"/>
              <a:pPr>
                <a:defRPr/>
              </a:pPr>
              <a:t>1/7/2015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8016656-1DAC-4FFC-948C-76309FD479B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5965715-E663-4182-BC14-6DD2CF9DD308}" type="datetimeFigureOut">
              <a:rPr lang="en-US"/>
              <a:pPr>
                <a:defRPr/>
              </a:pPr>
              <a:t>1/7/2015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4D43E58-A784-4E9A-8466-3D8A6F3A5A7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A152637-0894-4156-85E6-3C21E2FFFBA6}" type="datetimeFigureOut">
              <a:rPr lang="en-US"/>
              <a:pPr>
                <a:defRPr/>
              </a:pPr>
              <a:t>1/7/2015</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741FA71-F909-445A-814E-A851B2540A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778EBA1F-CA6E-46E0-81C3-157B2D07FAE6}" type="datetimeFigureOut">
              <a:rPr lang="en-US"/>
              <a:pPr>
                <a:defRPr/>
              </a:pPr>
              <a:t>1/7/2015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31E7937-6232-4909-8E3C-D0BB834C8EEE}"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xml"/><Relationship Id="rId4" Type="http://schemas.openxmlformats.org/officeDocument/2006/relationships/slide" Target="slide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bs.org/wgbh/aso/databank/entries/do62se.html"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00"/>
          <p:cNvSpPr txBox="1">
            <a:spLocks noChangeArrowheads="1"/>
          </p:cNvSpPr>
          <p:nvPr/>
        </p:nvSpPr>
        <p:spPr bwMode="auto">
          <a:xfrm>
            <a:off x="822325" y="1498600"/>
            <a:ext cx="6378575" cy="1936750"/>
          </a:xfrm>
          <a:prstGeom prst="rect">
            <a:avLst/>
          </a:prstGeom>
          <a:noFill/>
          <a:ln w="9525">
            <a:noFill/>
            <a:miter lim="800000"/>
            <a:headEnd/>
            <a:tailEnd/>
          </a:ln>
        </p:spPr>
        <p:txBody>
          <a:bodyPr>
            <a:spAutoFit/>
          </a:bodyPr>
          <a:lstStyle/>
          <a:p>
            <a:pPr>
              <a:spcBef>
                <a:spcPct val="50000"/>
              </a:spcBef>
            </a:pPr>
            <a:r>
              <a:rPr lang="en-US">
                <a:latin typeface="Avenir LT Std 35 Light"/>
              </a:rPr>
              <a:t>Table of Contents</a:t>
            </a:r>
          </a:p>
          <a:p>
            <a:pPr>
              <a:spcBef>
                <a:spcPct val="50000"/>
              </a:spcBef>
            </a:pPr>
            <a:r>
              <a:rPr lang="en-US">
                <a:latin typeface="Avenir LT Std 35 Light"/>
              </a:rPr>
              <a:t>Drifting Continents</a:t>
            </a:r>
          </a:p>
          <a:p>
            <a:pPr>
              <a:spcBef>
                <a:spcPct val="50000"/>
              </a:spcBef>
            </a:pPr>
            <a:r>
              <a:rPr lang="en-US">
                <a:latin typeface="Avenir LT Std 35 Light"/>
              </a:rPr>
              <a:t>Sea-Floor Spreading</a:t>
            </a:r>
          </a:p>
          <a:p>
            <a:pPr>
              <a:spcBef>
                <a:spcPct val="50000"/>
              </a:spcBef>
            </a:pPr>
            <a:r>
              <a:rPr lang="en-US">
                <a:latin typeface="Avenir LT Std 35 Light"/>
              </a:rPr>
              <a:t>The Theory of Plate Tectonics</a:t>
            </a:r>
          </a:p>
        </p:txBody>
      </p:sp>
      <p:sp>
        <p:nvSpPr>
          <p:cNvPr id="14338" name="Rectangle 97"/>
          <p:cNvSpPr>
            <a:spLocks noChangeArrowheads="1"/>
          </p:cNvSpPr>
          <p:nvPr/>
        </p:nvSpPr>
        <p:spPr bwMode="auto">
          <a:xfrm>
            <a:off x="8505825" y="6430963"/>
            <a:ext cx="184150" cy="427037"/>
          </a:xfrm>
          <a:prstGeom prst="rect">
            <a:avLst/>
          </a:prstGeom>
          <a:noFill/>
          <a:ln w="9525">
            <a:noFill/>
            <a:miter lim="800000"/>
            <a:headEnd/>
            <a:tailEnd/>
          </a:ln>
        </p:spPr>
        <p:txBody>
          <a:bodyPr wrap="none">
            <a:spAutoFit/>
          </a:bodyPr>
          <a:lstStyle/>
          <a:p>
            <a:endParaRPr lang="en-US">
              <a:latin typeface="Constantia" pitchFamily="18" charset="0"/>
            </a:endParaRPr>
          </a:p>
        </p:txBody>
      </p:sp>
      <p:sp>
        <p:nvSpPr>
          <p:cNvPr id="14339" name="Line 104"/>
          <p:cNvSpPr>
            <a:spLocks noChangeShapeType="1"/>
          </p:cNvSpPr>
          <p:nvPr/>
        </p:nvSpPr>
        <p:spPr bwMode="auto">
          <a:xfrm>
            <a:off x="914400" y="1905000"/>
            <a:ext cx="7239000" cy="0"/>
          </a:xfrm>
          <a:prstGeom prst="line">
            <a:avLst/>
          </a:prstGeom>
          <a:noFill/>
          <a:ln w="38100">
            <a:solidFill>
              <a:srgbClr val="D75021"/>
            </a:solidFill>
            <a:round/>
            <a:headEnd/>
            <a:tailEnd/>
          </a:ln>
        </p:spPr>
        <p:txBody>
          <a:bodyPr wrap="none" anchor="ctr"/>
          <a:lstStyle/>
          <a:p>
            <a:endParaRPr lang="en-US"/>
          </a:p>
        </p:txBody>
      </p:sp>
      <p:sp>
        <p:nvSpPr>
          <p:cNvPr id="14340" name="Rectangle 105"/>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Plate Tectonics</a:t>
            </a:r>
          </a:p>
        </p:txBody>
      </p:sp>
      <p:sp>
        <p:nvSpPr>
          <p:cNvPr id="14341" name="Rectangle 106">
            <a:hlinkClick r:id="rId3" action="ppaction://hlinksldjump"/>
          </p:cNvPr>
          <p:cNvSpPr>
            <a:spLocks noChangeArrowheads="1"/>
          </p:cNvSpPr>
          <p:nvPr/>
        </p:nvSpPr>
        <p:spPr bwMode="auto">
          <a:xfrm>
            <a:off x="914400" y="2425700"/>
            <a:ext cx="3292475" cy="457200"/>
          </a:xfrm>
          <a:prstGeom prst="rect">
            <a:avLst/>
          </a:prstGeom>
          <a:noFill/>
          <a:ln w="9525">
            <a:noFill/>
            <a:miter lim="800000"/>
            <a:headEnd/>
            <a:tailEnd/>
          </a:ln>
        </p:spPr>
        <p:txBody>
          <a:bodyPr wrap="none" anchor="ctr"/>
          <a:lstStyle/>
          <a:p>
            <a:endParaRPr lang="en-US">
              <a:latin typeface="Constantia" pitchFamily="18" charset="0"/>
            </a:endParaRPr>
          </a:p>
        </p:txBody>
      </p:sp>
      <p:sp>
        <p:nvSpPr>
          <p:cNvPr id="14342" name="Rectangle 107">
            <a:hlinkClick r:id="rId4" action="ppaction://hlinksldjump"/>
          </p:cNvPr>
          <p:cNvSpPr>
            <a:spLocks noChangeArrowheads="1"/>
          </p:cNvSpPr>
          <p:nvPr/>
        </p:nvSpPr>
        <p:spPr bwMode="auto">
          <a:xfrm>
            <a:off x="914400" y="2971800"/>
            <a:ext cx="4937125" cy="457200"/>
          </a:xfrm>
          <a:prstGeom prst="rect">
            <a:avLst/>
          </a:prstGeom>
          <a:noFill/>
          <a:ln w="9525">
            <a:noFill/>
            <a:miter lim="800000"/>
            <a:headEnd/>
            <a:tailEnd/>
          </a:ln>
        </p:spPr>
        <p:txBody>
          <a:bodyPr wrap="none" anchor="ctr"/>
          <a:lstStyle/>
          <a:p>
            <a:endParaRPr lang="en-US">
              <a:latin typeface="Constantia" pitchFamily="18" charset="0"/>
            </a:endParaRPr>
          </a:p>
        </p:txBody>
      </p:sp>
      <p:sp>
        <p:nvSpPr>
          <p:cNvPr id="14343" name="Rectangle 109">
            <a:hlinkClick r:id="rId5" action="ppaction://hlinksldjump"/>
          </p:cNvPr>
          <p:cNvSpPr>
            <a:spLocks noChangeArrowheads="1"/>
          </p:cNvSpPr>
          <p:nvPr/>
        </p:nvSpPr>
        <p:spPr bwMode="auto">
          <a:xfrm>
            <a:off x="914400" y="1952625"/>
            <a:ext cx="3292475" cy="457200"/>
          </a:xfrm>
          <a:prstGeom prst="rect">
            <a:avLst/>
          </a:prstGeom>
          <a:noFill/>
          <a:ln w="9525">
            <a:noFill/>
            <a:miter lim="800000"/>
            <a:headEnd/>
            <a:tailEnd/>
          </a:ln>
        </p:spPr>
        <p:txBody>
          <a:bodyPr wrap="none" anchor="ctr"/>
          <a:lstStyle/>
          <a:p>
            <a:endParaRPr lang="en-US">
              <a:latin typeface="Constantia" pitchFamily="18" charset="0"/>
            </a:endParaRPr>
          </a:p>
        </p:txBody>
      </p:sp>
      <p:sp>
        <p:nvSpPr>
          <p:cNvPr id="14344" name="Rectangle 110">
            <a:hlinkClick r:id="rId6" action="ppaction://hlinksldjump"/>
          </p:cNvPr>
          <p:cNvSpPr>
            <a:spLocks noChangeArrowheads="1"/>
          </p:cNvSpPr>
          <p:nvPr/>
        </p:nvSpPr>
        <p:spPr bwMode="auto">
          <a:xfrm>
            <a:off x="3932238" y="6537325"/>
            <a:ext cx="639762" cy="274638"/>
          </a:xfrm>
          <a:prstGeom prst="rect">
            <a:avLst/>
          </a:prstGeom>
          <a:noFill/>
          <a:ln w="9525">
            <a:noFill/>
            <a:miter lim="800000"/>
            <a:headEnd/>
            <a:tailEnd/>
          </a:ln>
        </p:spPr>
        <p:txBody>
          <a:bodyPr wrap="none" anchor="ctr"/>
          <a:lstStyle/>
          <a:p>
            <a:endParaRPr lang="en-US">
              <a:latin typeface="Constantia"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533400" y="228600"/>
            <a:ext cx="8305800" cy="1200150"/>
          </a:xfrm>
          <a:prstGeom prst="rect">
            <a:avLst/>
          </a:prstGeom>
          <a:noFill/>
          <a:ln w="9525" algn="ctr">
            <a:noFill/>
            <a:miter lim="800000"/>
            <a:headEnd/>
            <a:tailEnd/>
          </a:ln>
        </p:spPr>
        <p:txBody>
          <a:bodyPr>
            <a:spAutoFit/>
          </a:bodyPr>
          <a:lstStyle/>
          <a:p>
            <a:r>
              <a:rPr lang="en-US" sz="2400" b="1" u="sng" dirty="0">
                <a:latin typeface="Avenir LT Std 35 Light"/>
              </a:rPr>
              <a:t>**Sea-Floor Spreading </a:t>
            </a:r>
            <a:r>
              <a:rPr lang="en-US" sz="2400" dirty="0">
                <a:latin typeface="Avenir LT Std 35 Light"/>
              </a:rPr>
              <a:t>adds more crust to the ocean floor. At the same older strips of rock move </a:t>
            </a:r>
            <a:r>
              <a:rPr lang="en-US" sz="2400" b="1" u="sng" dirty="0">
                <a:latin typeface="Avenir LT Std 35 Light"/>
              </a:rPr>
              <a:t>outward</a:t>
            </a:r>
            <a:r>
              <a:rPr lang="en-US" sz="2400" dirty="0">
                <a:latin typeface="Avenir LT Std 35 Light"/>
              </a:rPr>
              <a:t> from either side of the </a:t>
            </a:r>
            <a:r>
              <a:rPr lang="en-US" sz="2400" dirty="0" smtClean="0">
                <a:latin typeface="Avenir LT Std 35 Light"/>
              </a:rPr>
              <a:t>ridge- </a:t>
            </a:r>
            <a:r>
              <a:rPr lang="en-US" sz="2400" dirty="0" err="1" smtClean="0">
                <a:latin typeface="Avenir LT Std 35 Light"/>
              </a:rPr>
              <a:t>pg</a:t>
            </a:r>
            <a:r>
              <a:rPr lang="en-US" sz="2400" dirty="0" smtClean="0">
                <a:latin typeface="Avenir LT Std 35 Light"/>
              </a:rPr>
              <a:t> 337</a:t>
            </a:r>
            <a:endParaRPr lang="en-US" sz="2400" dirty="0">
              <a:latin typeface="Avenir LT Std 35 Light"/>
            </a:endParaRPr>
          </a:p>
        </p:txBody>
      </p:sp>
      <p:pic>
        <p:nvPicPr>
          <p:cNvPr id="27650" name="Picture 6" descr="082-083_image_05_mgs11_02_03_02"/>
          <p:cNvPicPr>
            <a:picLocks noChangeAspect="1" noChangeArrowheads="1"/>
          </p:cNvPicPr>
          <p:nvPr/>
        </p:nvPicPr>
        <p:blipFill>
          <a:blip r:embed="rId3" cstate="print"/>
          <a:srcRect/>
          <a:stretch>
            <a:fillRect/>
          </a:stretch>
        </p:blipFill>
        <p:spPr bwMode="auto">
          <a:xfrm>
            <a:off x="228600" y="1371600"/>
            <a:ext cx="7620000" cy="5275263"/>
          </a:xfrm>
          <a:prstGeom prst="rect">
            <a:avLst/>
          </a:prstGeom>
          <a:noFill/>
          <a:ln w="9525">
            <a:noFill/>
            <a:miter lim="800000"/>
            <a:headEnd/>
            <a:tailEnd/>
          </a:ln>
        </p:spPr>
      </p:pic>
      <p:sp>
        <p:nvSpPr>
          <p:cNvPr id="27651" name="Text Box 3"/>
          <p:cNvSpPr txBox="1">
            <a:spLocks noChangeArrowheads="1"/>
          </p:cNvSpPr>
          <p:nvPr/>
        </p:nvSpPr>
        <p:spPr bwMode="auto">
          <a:xfrm>
            <a:off x="4267200" y="4953000"/>
            <a:ext cx="4572000" cy="1323975"/>
          </a:xfrm>
          <a:prstGeom prst="rect">
            <a:avLst/>
          </a:prstGeom>
          <a:noFill/>
          <a:ln w="9525" algn="ctr">
            <a:noFill/>
            <a:miter lim="800000"/>
            <a:headEnd/>
            <a:tailEnd/>
          </a:ln>
        </p:spPr>
        <p:txBody>
          <a:bodyPr>
            <a:spAutoFit/>
          </a:bodyPr>
          <a:lstStyle/>
          <a:p>
            <a:r>
              <a:rPr lang="en-US" sz="1600" b="1">
                <a:latin typeface="Avenir LT Std 35 Light"/>
              </a:rPr>
              <a:t>Sea-Floor Spreading</a:t>
            </a:r>
          </a:p>
          <a:p>
            <a:r>
              <a:rPr lang="en-US" sz="1600">
                <a:latin typeface="Avenir LT Std 35 Light"/>
              </a:rPr>
              <a:t>Some mid-ocean ridges have a valley that runs along their center. Evidence shows that molten material erupts through this valley and then hardens to form the ocean floor.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274638"/>
            <a:ext cx="8686800" cy="1020762"/>
          </a:xfrm>
        </p:spPr>
        <p:txBody>
          <a:bodyPr>
            <a:normAutofit fontScale="90000"/>
          </a:bodyPr>
          <a:lstStyle/>
          <a:p>
            <a:pPr eaLnBrk="1" hangingPunct="1">
              <a:defRPr/>
            </a:pPr>
            <a:r>
              <a:rPr lang="en-US" sz="3200" dirty="0" smtClean="0">
                <a:solidFill>
                  <a:schemeClr val="hlink"/>
                </a:solidFill>
                <a:latin typeface="Courier" pitchFamily="-104" charset="0"/>
              </a:rPr>
              <a:t>Sea Floor Spreading at</a:t>
            </a:r>
            <a:r>
              <a:rPr lang="en-US" sz="3200" dirty="0" smtClean="0">
                <a:solidFill>
                  <a:schemeClr val="hlink"/>
                </a:solidFill>
                <a:latin typeface="Courier" pitchFamily="-104" charset="0"/>
                <a:ea typeface="+mj-ea"/>
              </a:rPr>
              <a:t> </a:t>
            </a:r>
            <a:r>
              <a:rPr lang="en-US" sz="3200" dirty="0">
                <a:solidFill>
                  <a:schemeClr val="hlink"/>
                </a:solidFill>
                <a:latin typeface="Courier" pitchFamily="-104" charset="0"/>
                <a:ea typeface="+mj-ea"/>
              </a:rPr>
              <a:t>Mid-Ocean </a:t>
            </a:r>
            <a:r>
              <a:rPr lang="en-US" sz="3200" dirty="0" smtClean="0">
                <a:solidFill>
                  <a:schemeClr val="hlink"/>
                </a:solidFill>
                <a:latin typeface="Courier" pitchFamily="-104" charset="0"/>
                <a:ea typeface="+mj-ea"/>
              </a:rPr>
              <a:t>Ridges</a:t>
            </a:r>
            <a:endParaRPr lang="en-US" sz="3200" dirty="0">
              <a:solidFill>
                <a:schemeClr val="hlink"/>
              </a:solidFill>
              <a:latin typeface="Courier" pitchFamily="-104" charset="0"/>
              <a:ea typeface="+mj-ea"/>
            </a:endParaRPr>
          </a:p>
        </p:txBody>
      </p:sp>
      <p:sp>
        <p:nvSpPr>
          <p:cNvPr id="19459" name="Rectangle 3"/>
          <p:cNvSpPr>
            <a:spLocks noChangeArrowheads="1"/>
          </p:cNvSpPr>
          <p:nvPr/>
        </p:nvSpPr>
        <p:spPr bwMode="auto">
          <a:xfrm>
            <a:off x="1676400" y="1295400"/>
            <a:ext cx="5918200" cy="915988"/>
          </a:xfrm>
          <a:prstGeom prst="rect">
            <a:avLst/>
          </a:prstGeom>
          <a:noFill/>
          <a:ln w="9525">
            <a:noFill/>
            <a:miter lim="800000"/>
            <a:headEnd/>
            <a:tailEnd/>
          </a:ln>
        </p:spPr>
        <p:txBody>
          <a:bodyPr wrap="none">
            <a:spAutoFit/>
          </a:bodyPr>
          <a:lstStyle/>
          <a:p>
            <a:r>
              <a:rPr lang="en-US" sz="1800" b="1">
                <a:solidFill>
                  <a:schemeClr val="accent2"/>
                </a:solidFill>
                <a:latin typeface="Courier" pitchFamily="-104" charset="0"/>
              </a:rPr>
              <a:t>3. Magnetic striping has been observed. </a:t>
            </a:r>
          </a:p>
          <a:p>
            <a:r>
              <a:rPr lang="en-US" sz="1800" b="1">
                <a:solidFill>
                  <a:schemeClr val="accent2"/>
                </a:solidFill>
                <a:latin typeface="Courier" pitchFamily="-104" charset="0"/>
              </a:rPr>
              <a:t>The Earth’s magnetic field reverses itself</a:t>
            </a:r>
          </a:p>
          <a:p>
            <a:r>
              <a:rPr lang="en-US" sz="1800" b="1">
                <a:solidFill>
                  <a:schemeClr val="accent2"/>
                </a:solidFill>
                <a:latin typeface="Courier" pitchFamily="-104" charset="0"/>
              </a:rPr>
              <a:t>Every few thousand years.</a:t>
            </a:r>
          </a:p>
        </p:txBody>
      </p:sp>
      <p:pic>
        <p:nvPicPr>
          <p:cNvPr id="19460" name="Picture 5" descr="stripes.gif                                                    000E36DF&#10;MacintoshX                     BC526B06:"/>
          <p:cNvPicPr>
            <a:picLocks noChangeAspect="1" noChangeArrowheads="1"/>
          </p:cNvPicPr>
          <p:nvPr/>
        </p:nvPicPr>
        <p:blipFill>
          <a:blip r:embed="rId2" cstate="print"/>
          <a:srcRect/>
          <a:stretch>
            <a:fillRect/>
          </a:stretch>
        </p:blipFill>
        <p:spPr bwMode="auto">
          <a:xfrm>
            <a:off x="1752600" y="2286000"/>
            <a:ext cx="5826125" cy="429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304800"/>
            <a:ext cx="8458200" cy="1143000"/>
          </a:xfrm>
        </p:spPr>
        <p:txBody>
          <a:bodyPr/>
          <a:lstStyle/>
          <a:p>
            <a:pPr eaLnBrk="1" hangingPunct="1">
              <a:defRPr/>
            </a:pPr>
            <a:r>
              <a:rPr lang="en-US" sz="3200" dirty="0" smtClean="0">
                <a:solidFill>
                  <a:schemeClr val="hlink"/>
                </a:solidFill>
                <a:latin typeface="Courier" pitchFamily="-104" charset="0"/>
              </a:rPr>
              <a:t>Sea Floor Spreading at Mid-Ocean Ridges</a:t>
            </a:r>
            <a:endParaRPr lang="en-US" sz="3200" dirty="0">
              <a:solidFill>
                <a:schemeClr val="hlink"/>
              </a:solidFill>
              <a:latin typeface="Courier" pitchFamily="-104" charset="0"/>
              <a:ea typeface="+mj-ea"/>
            </a:endParaRPr>
          </a:p>
        </p:txBody>
      </p:sp>
      <p:pic>
        <p:nvPicPr>
          <p:cNvPr id="20483" name="Picture 3" descr="magneticstripes.jpg                                            000E36DF&#10;MacintoshX                     BC526B06:"/>
          <p:cNvPicPr>
            <a:picLocks noChangeAspect="1" noChangeArrowheads="1"/>
          </p:cNvPicPr>
          <p:nvPr/>
        </p:nvPicPr>
        <p:blipFill>
          <a:blip r:embed="rId2" cstate="print"/>
          <a:srcRect/>
          <a:stretch>
            <a:fillRect/>
          </a:stretch>
        </p:blipFill>
        <p:spPr bwMode="auto">
          <a:xfrm>
            <a:off x="2362200" y="2895600"/>
            <a:ext cx="3810000" cy="3432175"/>
          </a:xfrm>
          <a:prstGeom prst="rect">
            <a:avLst/>
          </a:prstGeom>
          <a:noFill/>
          <a:ln w="9525">
            <a:noFill/>
            <a:miter lim="800000"/>
            <a:headEnd/>
            <a:tailEnd/>
          </a:ln>
        </p:spPr>
      </p:pic>
      <p:sp>
        <p:nvSpPr>
          <p:cNvPr id="20484" name="Rectangle 4"/>
          <p:cNvSpPr>
            <a:spLocks noChangeArrowheads="1"/>
          </p:cNvSpPr>
          <p:nvPr/>
        </p:nvSpPr>
        <p:spPr bwMode="auto">
          <a:xfrm>
            <a:off x="457200" y="1751013"/>
            <a:ext cx="7121525" cy="822325"/>
          </a:xfrm>
          <a:prstGeom prst="rect">
            <a:avLst/>
          </a:prstGeom>
          <a:noFill/>
          <a:ln w="9525">
            <a:noFill/>
            <a:miter lim="800000"/>
            <a:headEnd/>
            <a:tailEnd/>
          </a:ln>
        </p:spPr>
        <p:txBody>
          <a:bodyPr wrap="none">
            <a:spAutoFit/>
          </a:bodyPr>
          <a:lstStyle/>
          <a:p>
            <a:pPr algn="ctr"/>
            <a:r>
              <a:rPr lang="en-US" b="1">
                <a:solidFill>
                  <a:schemeClr val="accent2"/>
                </a:solidFill>
                <a:latin typeface="Courier" pitchFamily="-104" charset="0"/>
              </a:rPr>
              <a:t>Magnetic reversals have been recorded </a:t>
            </a:r>
          </a:p>
          <a:p>
            <a:pPr algn="ctr"/>
            <a:r>
              <a:rPr lang="en-US" b="1">
                <a:solidFill>
                  <a:schemeClr val="accent2"/>
                </a:solidFill>
                <a:latin typeface="Courier" pitchFamily="-104" charset="0"/>
              </a:rPr>
              <a:t>on the ocean floor.</a:t>
            </a:r>
            <a:endParaRPr lang="en-US">
              <a:solidFill>
                <a:schemeClr val="accent2"/>
              </a:solidFill>
              <a:latin typeface="Courier" pitchFamily="-1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US" sz="2400" smtClean="0">
                <a:solidFill>
                  <a:schemeClr val="hlink"/>
                </a:solidFill>
                <a:latin typeface="Courier" pitchFamily="-104" charset="0"/>
              </a:rPr>
              <a:t>What Was The Proof Of Sea-Floor Spreading? </a:t>
            </a:r>
            <a:br>
              <a:rPr lang="en-US" sz="2400" smtClean="0">
                <a:solidFill>
                  <a:schemeClr val="hlink"/>
                </a:solidFill>
                <a:latin typeface="Courier" pitchFamily="-104" charset="0"/>
              </a:rPr>
            </a:br>
            <a:endParaRPr lang="en-US" sz="1800" smtClean="0">
              <a:solidFill>
                <a:srgbClr val="000000"/>
              </a:solidFill>
              <a:effectLst>
                <a:outerShdw blurRad="38100" dist="38100" dir="2700000" algn="tl">
                  <a:srgbClr val="FFFFFF"/>
                </a:outerShdw>
              </a:effectLst>
              <a:latin typeface="Courier" pitchFamily="-104" charset="0"/>
            </a:endParaRPr>
          </a:p>
        </p:txBody>
      </p:sp>
      <p:sp>
        <p:nvSpPr>
          <p:cNvPr id="21507" name="Rectangle 3"/>
          <p:cNvSpPr>
            <a:spLocks noChangeArrowheads="1"/>
          </p:cNvSpPr>
          <p:nvPr/>
        </p:nvSpPr>
        <p:spPr bwMode="auto">
          <a:xfrm>
            <a:off x="901700" y="1577975"/>
            <a:ext cx="6737350" cy="701675"/>
          </a:xfrm>
          <a:prstGeom prst="rect">
            <a:avLst/>
          </a:prstGeom>
          <a:noFill/>
          <a:ln w="9525">
            <a:noFill/>
            <a:miter lim="800000"/>
            <a:headEnd/>
            <a:tailEnd/>
          </a:ln>
        </p:spPr>
        <p:txBody>
          <a:bodyPr wrap="none">
            <a:spAutoFit/>
          </a:bodyPr>
          <a:lstStyle/>
          <a:p>
            <a:pPr algn="ctr"/>
            <a:r>
              <a:rPr lang="en-US" sz="2000" b="1">
                <a:solidFill>
                  <a:schemeClr val="accent2"/>
                </a:solidFill>
                <a:latin typeface="Courier" pitchFamily="-104" charset="0"/>
              </a:rPr>
              <a:t>1. Ancient magnetism records flip-flops of </a:t>
            </a:r>
          </a:p>
          <a:p>
            <a:pPr algn="ctr"/>
            <a:r>
              <a:rPr lang="en-US" sz="2000" b="1">
                <a:solidFill>
                  <a:schemeClr val="accent2"/>
                </a:solidFill>
                <a:latin typeface="Courier" pitchFamily="-104" charset="0"/>
              </a:rPr>
              <a:t>earth’s magnetic field.</a:t>
            </a:r>
            <a:endParaRPr lang="en-US" sz="1800" b="1">
              <a:solidFill>
                <a:srgbClr val="000000"/>
              </a:solidFill>
              <a:latin typeface="Courier" pitchFamily="-104" charset="0"/>
            </a:endParaRPr>
          </a:p>
        </p:txBody>
      </p:sp>
      <p:pic>
        <p:nvPicPr>
          <p:cNvPr id="21508" name="Picture 4" descr="stripes2.gif                                                   000E36DF&#10;MacintoshX                     BC526B06:"/>
          <p:cNvPicPr>
            <a:picLocks noChangeAspect="1" noChangeArrowheads="1"/>
          </p:cNvPicPr>
          <p:nvPr/>
        </p:nvPicPr>
        <p:blipFill>
          <a:blip r:embed="rId2" cstate="print"/>
          <a:srcRect/>
          <a:stretch>
            <a:fillRect/>
          </a:stretch>
        </p:blipFill>
        <p:spPr bwMode="auto">
          <a:xfrm>
            <a:off x="2286000" y="2743200"/>
            <a:ext cx="4572000" cy="382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smtClean="0"/>
              <a:t>What Happens at Deep-Ocean Trenches</a:t>
            </a:r>
            <a:endParaRPr lang="en-US" dirty="0"/>
          </a:p>
        </p:txBody>
      </p:sp>
      <p:sp>
        <p:nvSpPr>
          <p:cNvPr id="29698" name="Content Placeholder 2"/>
          <p:cNvSpPr>
            <a:spLocks noGrp="1"/>
          </p:cNvSpPr>
          <p:nvPr>
            <p:ph idx="1"/>
          </p:nvPr>
        </p:nvSpPr>
        <p:spPr/>
        <p:txBody>
          <a:bodyPr/>
          <a:lstStyle/>
          <a:p>
            <a:r>
              <a:rPr lang="en-US" smtClean="0"/>
              <a:t>The Ocean floor do</a:t>
            </a:r>
            <a:r>
              <a:rPr lang="en-US" b="1" u="sng" smtClean="0"/>
              <a:t> not </a:t>
            </a:r>
            <a:r>
              <a:rPr lang="en-US" smtClean="0"/>
              <a:t>keep on getting wider without stopping</a:t>
            </a:r>
          </a:p>
          <a:p>
            <a:r>
              <a:rPr lang="en-US" smtClean="0"/>
              <a:t>Deep-ocean trenches- Deep underwater canyons where the ocean floor eventually plunges into.</a:t>
            </a:r>
          </a:p>
          <a:p>
            <a:pPr lvl="1"/>
            <a:r>
              <a:rPr lang="en-US" b="1" smtClean="0"/>
              <a:t>**In a process taking tens of millions of years, part of the ocean floor sinks back into the mantle at deep-ocean trenches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Sea-Floor Spreading</a:t>
            </a:r>
          </a:p>
        </p:txBody>
      </p:sp>
      <p:sp>
        <p:nvSpPr>
          <p:cNvPr id="30722" name="Text Box 3"/>
          <p:cNvSpPr txBox="1">
            <a:spLocks noChangeArrowheads="1"/>
          </p:cNvSpPr>
          <p:nvPr/>
        </p:nvSpPr>
        <p:spPr bwMode="auto">
          <a:xfrm>
            <a:off x="827088" y="2727325"/>
            <a:ext cx="3379787" cy="2014538"/>
          </a:xfrm>
          <a:prstGeom prst="rect">
            <a:avLst/>
          </a:prstGeom>
          <a:noFill/>
          <a:ln w="9525" algn="ctr">
            <a:noFill/>
            <a:miter lim="800000"/>
            <a:headEnd/>
            <a:tailEnd/>
          </a:ln>
        </p:spPr>
        <p:txBody>
          <a:bodyPr>
            <a:spAutoFit/>
          </a:bodyPr>
          <a:lstStyle/>
          <a:p>
            <a:r>
              <a:rPr lang="en-US" b="1">
                <a:latin typeface="Avenir LT Std 35 Light"/>
              </a:rPr>
              <a:t>Deep-Ocean Trenches</a:t>
            </a:r>
          </a:p>
          <a:p>
            <a:r>
              <a:rPr lang="en-US">
                <a:latin typeface="Avenir LT Std 35 Light"/>
              </a:rPr>
              <a:t>The deepest part of </a:t>
            </a:r>
          </a:p>
          <a:p>
            <a:r>
              <a:rPr lang="en-US">
                <a:latin typeface="Avenir LT Std 35 Light"/>
              </a:rPr>
              <a:t>the ocean is along the Mariana Trench. Several trenches in the Pacific Ocean are shown in yellow.</a:t>
            </a:r>
          </a:p>
        </p:txBody>
      </p:sp>
      <p:pic>
        <p:nvPicPr>
          <p:cNvPr id="30723" name="Picture 5" descr="085_image_07_mgs11_02_03_02"/>
          <p:cNvPicPr>
            <a:picLocks noChangeAspect="1" noChangeArrowheads="1"/>
          </p:cNvPicPr>
          <p:nvPr/>
        </p:nvPicPr>
        <p:blipFill>
          <a:blip r:embed="rId3" cstate="print"/>
          <a:srcRect/>
          <a:stretch>
            <a:fillRect/>
          </a:stretch>
        </p:blipFill>
        <p:spPr bwMode="auto">
          <a:xfrm>
            <a:off x="4124325" y="1370013"/>
            <a:ext cx="4105275" cy="461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The Process of Subduction </a:t>
            </a:r>
          </a:p>
        </p:txBody>
      </p:sp>
      <p:sp>
        <p:nvSpPr>
          <p:cNvPr id="3" name="Content Placeholder 2"/>
          <p:cNvSpPr>
            <a:spLocks noGrp="1"/>
          </p:cNvSpPr>
          <p:nvPr>
            <p:ph idx="1"/>
          </p:nvPr>
        </p:nvSpPr>
        <p:spPr>
          <a:xfrm>
            <a:off x="228600" y="1935163"/>
            <a:ext cx="8458200" cy="4389437"/>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Remember the </a:t>
            </a:r>
            <a:r>
              <a:rPr lang="en-US" b="1" u="sng" dirty="0" smtClean="0"/>
              <a:t>higher</a:t>
            </a:r>
            <a:r>
              <a:rPr lang="en-US" dirty="0" smtClean="0"/>
              <a:t> the </a:t>
            </a:r>
            <a:r>
              <a:rPr lang="en-US" b="1" u="sng" dirty="0" smtClean="0"/>
              <a:t>density</a:t>
            </a:r>
            <a:r>
              <a:rPr lang="en-US" dirty="0" smtClean="0"/>
              <a:t> the object will sink</a:t>
            </a:r>
          </a:p>
          <a:p>
            <a:pPr marL="640080" lvl="1" indent="-246888" fontAlgn="auto">
              <a:spcAft>
                <a:spcPts val="0"/>
              </a:spcAft>
              <a:buFont typeface="Wingdings 2"/>
              <a:buChar char=""/>
              <a:defRPr/>
            </a:pPr>
            <a:r>
              <a:rPr lang="en-US" dirty="0" smtClean="0"/>
              <a:t>Changes in density affect the ocean floor in the same way</a:t>
            </a:r>
          </a:p>
          <a:p>
            <a:pPr marL="274320" indent="-274320" fontAlgn="auto">
              <a:spcAft>
                <a:spcPts val="0"/>
              </a:spcAft>
              <a:buClr>
                <a:schemeClr val="accent3"/>
              </a:buClr>
              <a:buFont typeface="Wingdings 2"/>
              <a:buNone/>
              <a:defRPr/>
            </a:pPr>
            <a:r>
              <a:rPr lang="en-US" i="1" dirty="0" smtClean="0"/>
              <a:t>	The </a:t>
            </a:r>
            <a:r>
              <a:rPr lang="en-US" i="1" dirty="0" err="1" smtClean="0"/>
              <a:t>subduction</a:t>
            </a:r>
            <a:r>
              <a:rPr lang="en-US" i="1" dirty="0" smtClean="0"/>
              <a:t> process: </a:t>
            </a:r>
          </a:p>
          <a:p>
            <a:pPr marL="274320" indent="-274320" fontAlgn="auto">
              <a:spcAft>
                <a:spcPts val="0"/>
              </a:spcAft>
              <a:buClr>
                <a:schemeClr val="accent3"/>
              </a:buClr>
              <a:buFont typeface="Wingdings 2"/>
              <a:buNone/>
              <a:defRPr/>
            </a:pPr>
            <a:r>
              <a:rPr lang="en-US" dirty="0" smtClean="0"/>
              <a:t>1-new oceanic crust is hot, but  as it moves away from the mid-ocean ridge it cools down and becomes more </a:t>
            </a:r>
            <a:r>
              <a:rPr lang="en-US" b="1" u="sng" dirty="0" smtClean="0"/>
              <a:t>dense</a:t>
            </a:r>
          </a:p>
          <a:p>
            <a:pPr marL="274320" indent="-274320" fontAlgn="auto">
              <a:spcAft>
                <a:spcPts val="0"/>
              </a:spcAft>
              <a:buClr>
                <a:schemeClr val="accent3"/>
              </a:buClr>
              <a:buFont typeface="Wingdings 2"/>
              <a:buNone/>
              <a:defRPr/>
            </a:pPr>
            <a:r>
              <a:rPr lang="en-US" dirty="0" smtClean="0"/>
              <a:t>2- the cool dense crust might collide with the edge of a continent</a:t>
            </a:r>
          </a:p>
          <a:p>
            <a:pPr marL="274320" indent="-274320" fontAlgn="auto">
              <a:spcAft>
                <a:spcPts val="0"/>
              </a:spcAft>
              <a:buClr>
                <a:schemeClr val="accent3"/>
              </a:buClr>
              <a:buFont typeface="Wingdings 2"/>
              <a:buNone/>
              <a:defRPr/>
            </a:pPr>
            <a:r>
              <a:rPr lang="en-US" dirty="0" smtClean="0"/>
              <a:t>3-gravity then pulls the older, denser oceanic crust back down under the trench and back into the mantle</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640080" lvl="1"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084_image_06_mgs11_02_03_02"/>
          <p:cNvPicPr>
            <a:picLocks noChangeAspect="1" noChangeArrowheads="1"/>
          </p:cNvPicPr>
          <p:nvPr/>
        </p:nvPicPr>
        <p:blipFill>
          <a:blip r:embed="rId3" cstate="print"/>
          <a:srcRect/>
          <a:stretch>
            <a:fillRect/>
          </a:stretch>
        </p:blipFill>
        <p:spPr bwMode="auto">
          <a:xfrm>
            <a:off x="1676400" y="1752600"/>
            <a:ext cx="6583363" cy="3698875"/>
          </a:xfrm>
          <a:prstGeom prst="rect">
            <a:avLst/>
          </a:prstGeom>
          <a:noFill/>
          <a:ln w="9525">
            <a:noFill/>
            <a:miter lim="800000"/>
            <a:headEnd/>
            <a:tailEnd/>
          </a:ln>
        </p:spPr>
      </p:pic>
      <p:sp>
        <p:nvSpPr>
          <p:cNvPr id="33794" name="Rectangle 2"/>
          <p:cNvSpPr>
            <a:spLocks noChangeArrowheads="1"/>
          </p:cNvSpPr>
          <p:nvPr/>
        </p:nvSpPr>
        <p:spPr bwMode="auto">
          <a:xfrm>
            <a:off x="228600" y="457200"/>
            <a:ext cx="8610600" cy="1570038"/>
          </a:xfrm>
          <a:prstGeom prst="rect">
            <a:avLst/>
          </a:prstGeom>
          <a:noFill/>
          <a:ln w="9525" algn="ctr">
            <a:noFill/>
            <a:miter lim="800000"/>
            <a:headEnd/>
            <a:tailEnd/>
          </a:ln>
        </p:spPr>
        <p:txBody>
          <a:bodyPr>
            <a:spAutoFit/>
          </a:bodyPr>
          <a:lstStyle/>
          <a:p>
            <a:pPr algn="ctr"/>
            <a:r>
              <a:rPr lang="en-US" sz="2400" b="1">
                <a:solidFill>
                  <a:srgbClr val="D75021"/>
                </a:solidFill>
                <a:latin typeface="Avenir LT Std 35 Light"/>
              </a:rPr>
              <a:t>Sea-Floor Spreading</a:t>
            </a:r>
          </a:p>
          <a:p>
            <a:r>
              <a:rPr lang="en-US" sz="2400" b="1" u="sng">
                <a:latin typeface="Avenir LT Std 35 Light"/>
              </a:rPr>
              <a:t>Subduction</a:t>
            </a:r>
            <a:r>
              <a:rPr lang="en-US" sz="2400" b="1">
                <a:latin typeface="Avenir LT Std 35 Light"/>
              </a:rPr>
              <a:t>: The process by which the ocean floor sink beneath a deep-ocean trench and back into the mantle again</a:t>
            </a:r>
          </a:p>
        </p:txBody>
      </p:sp>
      <p:sp>
        <p:nvSpPr>
          <p:cNvPr id="33795" name="Text Box 3"/>
          <p:cNvSpPr txBox="1">
            <a:spLocks noChangeArrowheads="1"/>
          </p:cNvSpPr>
          <p:nvPr/>
        </p:nvSpPr>
        <p:spPr bwMode="auto">
          <a:xfrm>
            <a:off x="304800" y="4800600"/>
            <a:ext cx="8305800" cy="1631950"/>
          </a:xfrm>
          <a:prstGeom prst="rect">
            <a:avLst/>
          </a:prstGeom>
          <a:noFill/>
          <a:ln w="9525" algn="ctr">
            <a:noFill/>
            <a:miter lim="800000"/>
            <a:headEnd/>
            <a:tailEnd/>
          </a:ln>
        </p:spPr>
        <p:txBody>
          <a:bodyPr>
            <a:spAutoFit/>
          </a:bodyPr>
          <a:lstStyle/>
          <a:p>
            <a:r>
              <a:rPr lang="en-US" sz="2000" b="1" i="1">
                <a:latin typeface="Avenir LT Std 35 Light"/>
              </a:rPr>
              <a:t>Subduction Process</a:t>
            </a:r>
          </a:p>
          <a:p>
            <a:r>
              <a:rPr lang="en-US" sz="2000">
                <a:latin typeface="Avenir LT Std 35 Light"/>
              </a:rPr>
              <a:t>Oceanic crust created  along a mid-ocean ridge is </a:t>
            </a:r>
          </a:p>
          <a:p>
            <a:r>
              <a:rPr lang="en-US" sz="2000">
                <a:latin typeface="Avenir LT Std 35 Light"/>
              </a:rPr>
              <a:t>destroyed at a deep-ocean trench. </a:t>
            </a:r>
          </a:p>
          <a:p>
            <a:r>
              <a:rPr lang="en-US" sz="2000">
                <a:latin typeface="Avenir LT Std 35 Light"/>
              </a:rPr>
              <a:t>During the process of subduction, oceanic crust sinks down beneath the trench into the mantle.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Subduction and Earth’s Oceans</a:t>
            </a:r>
          </a:p>
        </p:txBody>
      </p:sp>
      <p:sp>
        <p:nvSpPr>
          <p:cNvPr id="35842" name="Content Placeholder 2"/>
          <p:cNvSpPr>
            <a:spLocks noGrp="1"/>
          </p:cNvSpPr>
          <p:nvPr>
            <p:ph idx="1"/>
          </p:nvPr>
        </p:nvSpPr>
        <p:spPr/>
        <p:txBody>
          <a:bodyPr/>
          <a:lstStyle/>
          <a:p>
            <a:r>
              <a:rPr lang="en-US" smtClean="0"/>
              <a:t>Subduction and sea-floor spreading can change the </a:t>
            </a:r>
            <a:r>
              <a:rPr lang="en-US" b="1" u="sng" smtClean="0"/>
              <a:t>size</a:t>
            </a:r>
            <a:r>
              <a:rPr lang="en-US" smtClean="0"/>
              <a:t> and </a:t>
            </a:r>
            <a:r>
              <a:rPr lang="en-US" b="1" u="sng" smtClean="0"/>
              <a:t>shape</a:t>
            </a:r>
            <a:r>
              <a:rPr lang="en-US" smtClean="0"/>
              <a:t> of the oceans.</a:t>
            </a:r>
          </a:p>
          <a:p>
            <a:endParaRPr lang="en-US" smtClean="0"/>
          </a:p>
          <a:p>
            <a:r>
              <a:rPr lang="en-US" smtClean="0"/>
              <a:t>The ocean floor is renewed about every 200 million years</a:t>
            </a:r>
          </a:p>
          <a:p>
            <a:endParaRPr lang="en-US" smtClean="0"/>
          </a:p>
          <a:p>
            <a:r>
              <a:rPr lang="en-US" smtClean="0"/>
              <a:t>Oceans surrounded by many trenches may shrink, while oceans with few trenches will probably grow</a:t>
            </a:r>
          </a:p>
          <a:p>
            <a:pPr lvl="1"/>
            <a:r>
              <a:rPr lang="en-US" smtClean="0"/>
              <a:t>Example: the Atlantic ocean is expanding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8" descr="182_image_01_mgs12_07_05_03"/>
          <p:cNvPicPr>
            <a:picLocks noChangeAspect="1" noChangeArrowheads="1"/>
          </p:cNvPicPr>
          <p:nvPr/>
        </p:nvPicPr>
        <p:blipFill>
          <a:blip r:embed="rId3" cstate="print"/>
          <a:srcRect/>
          <a:stretch>
            <a:fillRect/>
          </a:stretch>
        </p:blipFill>
        <p:spPr bwMode="auto">
          <a:xfrm>
            <a:off x="2652713" y="3248025"/>
            <a:ext cx="3748087" cy="2741613"/>
          </a:xfrm>
          <a:prstGeom prst="rect">
            <a:avLst/>
          </a:prstGeom>
          <a:noFill/>
          <a:ln w="9525">
            <a:noFill/>
            <a:miter lim="800000"/>
            <a:headEnd/>
            <a:tailEnd/>
          </a:ln>
        </p:spPr>
      </p:pic>
      <p:sp>
        <p:nvSpPr>
          <p:cNvPr id="36866" name="Rectangle 3"/>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The Theory of Plate Tectonics</a:t>
            </a:r>
          </a:p>
        </p:txBody>
      </p:sp>
      <p:sp>
        <p:nvSpPr>
          <p:cNvPr id="36867" name="Text Box 7"/>
          <p:cNvSpPr txBox="1">
            <a:spLocks noChangeArrowheads="1"/>
          </p:cNvSpPr>
          <p:nvPr/>
        </p:nvSpPr>
        <p:spPr bwMode="auto">
          <a:xfrm>
            <a:off x="827088" y="1498600"/>
            <a:ext cx="7767637" cy="1739900"/>
          </a:xfrm>
          <a:prstGeom prst="rect">
            <a:avLst/>
          </a:prstGeom>
          <a:noFill/>
          <a:ln w="9525" algn="ctr">
            <a:noFill/>
            <a:miter lim="800000"/>
            <a:headEnd/>
            <a:tailEnd/>
          </a:ln>
        </p:spPr>
        <p:txBody>
          <a:bodyPr>
            <a:spAutoFit/>
          </a:bodyPr>
          <a:lstStyle/>
          <a:p>
            <a:r>
              <a:rPr lang="en-US" b="1">
                <a:latin typeface="Avenir LT Std 35 Light"/>
              </a:rPr>
              <a:t>Slip-Sliding Away</a:t>
            </a:r>
          </a:p>
          <a:p>
            <a:r>
              <a:rPr lang="en-US">
                <a:latin typeface="Avenir LT Std 35 Light"/>
              </a:rPr>
              <a:t>In 30 million years, this airplane might take one hour longer to fly from Florida to London than it takes today. That’s because Florida and Europe are riding on two different pieces of Earth’s crust that are moving slowly away from each other!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827088" y="1498600"/>
            <a:ext cx="7785100" cy="915988"/>
          </a:xfrm>
          <a:prstGeom prst="rect">
            <a:avLst/>
          </a:prstGeom>
          <a:noFill/>
          <a:ln w="9525" algn="ctr">
            <a:noFill/>
            <a:miter lim="800000"/>
            <a:headEnd/>
            <a:tailEnd/>
          </a:ln>
        </p:spPr>
        <p:txBody>
          <a:bodyPr>
            <a:spAutoFit/>
          </a:bodyPr>
          <a:lstStyle/>
          <a:p>
            <a:r>
              <a:rPr lang="en-US" b="1">
                <a:latin typeface="Avenir LT Std 35 Light"/>
              </a:rPr>
              <a:t>Piecing It All Together</a:t>
            </a:r>
          </a:p>
          <a:p>
            <a:r>
              <a:rPr lang="en-US">
                <a:latin typeface="Avenir LT Std 35 Light"/>
              </a:rPr>
              <a:t>The coastlines of some continents seem to fit</a:t>
            </a:r>
          </a:p>
          <a:p>
            <a:r>
              <a:rPr lang="en-US">
                <a:latin typeface="Avenir LT Std 35 Light"/>
              </a:rPr>
              <a:t>together like a jigsaw puzzle.</a:t>
            </a:r>
          </a:p>
        </p:txBody>
      </p:sp>
      <p:sp>
        <p:nvSpPr>
          <p:cNvPr id="16386" name="Rectangle 11"/>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Drifting Continents</a:t>
            </a:r>
          </a:p>
        </p:txBody>
      </p:sp>
      <p:pic>
        <p:nvPicPr>
          <p:cNvPr id="16387" name="Picture 14" descr="077_image_01_mgs11_02_03_01"/>
          <p:cNvPicPr>
            <a:picLocks noChangeAspect="1" noChangeArrowheads="1"/>
          </p:cNvPicPr>
          <p:nvPr/>
        </p:nvPicPr>
        <p:blipFill>
          <a:blip r:embed="rId3" cstate="print"/>
          <a:srcRect/>
          <a:stretch>
            <a:fillRect/>
          </a:stretch>
        </p:blipFill>
        <p:spPr bwMode="auto">
          <a:xfrm>
            <a:off x="776288" y="2586038"/>
            <a:ext cx="7586662" cy="312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The Theory of Plate Tectonics</a:t>
            </a:r>
          </a:p>
        </p:txBody>
      </p:sp>
      <p:sp>
        <p:nvSpPr>
          <p:cNvPr id="38914" name="Text Box 3"/>
          <p:cNvSpPr txBox="1">
            <a:spLocks noChangeArrowheads="1"/>
          </p:cNvSpPr>
          <p:nvPr/>
        </p:nvSpPr>
        <p:spPr bwMode="auto">
          <a:xfrm>
            <a:off x="827088" y="1498600"/>
            <a:ext cx="7785100" cy="915988"/>
          </a:xfrm>
          <a:prstGeom prst="rect">
            <a:avLst/>
          </a:prstGeom>
          <a:noFill/>
          <a:ln w="9525" algn="ctr">
            <a:noFill/>
            <a:miter lim="800000"/>
            <a:headEnd/>
            <a:tailEnd/>
          </a:ln>
        </p:spPr>
        <p:txBody>
          <a:bodyPr>
            <a:spAutoFit/>
          </a:bodyPr>
          <a:lstStyle/>
          <a:p>
            <a:r>
              <a:rPr lang="en-US" b="1">
                <a:latin typeface="Avenir LT Std 35 Light"/>
              </a:rPr>
              <a:t>Earth’s Plates</a:t>
            </a:r>
          </a:p>
          <a:p>
            <a:r>
              <a:rPr lang="en-US">
                <a:latin typeface="Avenir LT Std 35 Light"/>
              </a:rPr>
              <a:t>Plate boundaries divide the lithosphere into large plates.</a:t>
            </a:r>
          </a:p>
        </p:txBody>
      </p:sp>
      <p:pic>
        <p:nvPicPr>
          <p:cNvPr id="38915" name="Picture 5" descr="087_image_09_mgs11_02_03_03"/>
          <p:cNvPicPr>
            <a:picLocks noChangeAspect="1" noChangeArrowheads="1"/>
          </p:cNvPicPr>
          <p:nvPr/>
        </p:nvPicPr>
        <p:blipFill>
          <a:blip r:embed="rId3" cstate="print"/>
          <a:srcRect/>
          <a:stretch>
            <a:fillRect/>
          </a:stretch>
        </p:blipFill>
        <p:spPr bwMode="auto">
          <a:xfrm>
            <a:off x="2082800" y="2176463"/>
            <a:ext cx="5121275" cy="3721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457200"/>
            <a:ext cx="8305800" cy="685800"/>
          </a:xfrm>
        </p:spPr>
        <p:txBody>
          <a:bodyPr>
            <a:normAutofit fontScale="90000"/>
          </a:bodyPr>
          <a:lstStyle/>
          <a:p>
            <a:pPr eaLnBrk="1" hangingPunct="1">
              <a:defRPr/>
            </a:pPr>
            <a:r>
              <a:rPr lang="en-US" dirty="0">
                <a:latin typeface="Courier" pitchFamily="-104" charset="0"/>
                <a:ea typeface="+mj-ea"/>
              </a:rPr>
              <a:t>What happened?</a:t>
            </a:r>
          </a:p>
        </p:txBody>
      </p:sp>
      <p:sp>
        <p:nvSpPr>
          <p:cNvPr id="24579" name="Rectangle 3"/>
          <p:cNvSpPr>
            <a:spLocks noChangeArrowheads="1"/>
          </p:cNvSpPr>
          <p:nvPr/>
        </p:nvSpPr>
        <p:spPr bwMode="auto">
          <a:xfrm>
            <a:off x="381000" y="1371600"/>
            <a:ext cx="8077200" cy="1006475"/>
          </a:xfrm>
          <a:prstGeom prst="rect">
            <a:avLst/>
          </a:prstGeom>
          <a:noFill/>
          <a:ln w="9525">
            <a:noFill/>
            <a:miter lim="800000"/>
            <a:headEnd/>
            <a:tailEnd/>
          </a:ln>
        </p:spPr>
        <p:txBody>
          <a:bodyPr>
            <a:spAutoFit/>
          </a:bodyPr>
          <a:lstStyle/>
          <a:p>
            <a:r>
              <a:rPr lang="en-US" sz="2000" dirty="0">
                <a:latin typeface="Courier" pitchFamily="-104" charset="0"/>
              </a:rPr>
              <a:t>Hess' ideas neatly explained why the Earth does not get bigger with sea floor spreading and why oceanic rocks are much younger than continental rocks.</a:t>
            </a:r>
            <a:endParaRPr lang="en-US" dirty="0">
              <a:latin typeface="Courier" pitchFamily="-104" charset="0"/>
            </a:endParaRPr>
          </a:p>
        </p:txBody>
      </p:sp>
      <p:sp>
        <p:nvSpPr>
          <p:cNvPr id="24580" name="Rectangle 4"/>
          <p:cNvSpPr>
            <a:spLocks noChangeArrowheads="1"/>
          </p:cNvSpPr>
          <p:nvPr/>
        </p:nvSpPr>
        <p:spPr bwMode="auto">
          <a:xfrm>
            <a:off x="4572000" y="2819400"/>
            <a:ext cx="4038600" cy="2835275"/>
          </a:xfrm>
          <a:prstGeom prst="rect">
            <a:avLst/>
          </a:prstGeom>
          <a:solidFill>
            <a:schemeClr val="tx2">
              <a:alpha val="50980"/>
            </a:schemeClr>
          </a:solidFill>
          <a:ln w="9525">
            <a:noFill/>
            <a:miter lim="800000"/>
            <a:headEnd/>
            <a:tailEnd/>
          </a:ln>
        </p:spPr>
        <p:txBody>
          <a:bodyPr>
            <a:spAutoFit/>
          </a:bodyPr>
          <a:lstStyle/>
          <a:p>
            <a:r>
              <a:rPr lang="en-US" sz="2000">
                <a:latin typeface="Courier" pitchFamily="-104" charset="0"/>
              </a:rPr>
              <a:t>Hess died in 1969. Unlike Wegener, he was able to see his seafloor-spreading hypothesis largely supported as knowledge of the ocean floor increased dramatically during his lifetime.</a:t>
            </a:r>
          </a:p>
        </p:txBody>
      </p:sp>
      <p:pic>
        <p:nvPicPr>
          <p:cNvPr id="24581" name="Picture 5" descr=" hess2.gif                                                      000E36DF&#10;MacintoshX                     BC526B06:"/>
          <p:cNvPicPr>
            <a:picLocks noChangeAspect="1" noChangeArrowheads="1"/>
          </p:cNvPicPr>
          <p:nvPr/>
        </p:nvPicPr>
        <p:blipFill>
          <a:blip r:embed="rId2" cstate="print"/>
          <a:srcRect/>
          <a:stretch>
            <a:fillRect/>
          </a:stretch>
        </p:blipFill>
        <p:spPr bwMode="auto">
          <a:xfrm>
            <a:off x="685800" y="2514600"/>
            <a:ext cx="33559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9" descr="184_image_02_mgs12_07_05_03"/>
          <p:cNvPicPr>
            <a:picLocks noChangeAspect="1" noChangeArrowheads="1"/>
          </p:cNvPicPr>
          <p:nvPr/>
        </p:nvPicPr>
        <p:blipFill>
          <a:blip r:embed="rId2" cstate="print"/>
          <a:srcRect/>
          <a:stretch>
            <a:fillRect/>
          </a:stretch>
        </p:blipFill>
        <p:spPr bwMode="auto">
          <a:xfrm>
            <a:off x="5121275" y="2697163"/>
            <a:ext cx="2925763" cy="1712912"/>
          </a:xfrm>
          <a:prstGeom prst="rect">
            <a:avLst/>
          </a:prstGeom>
          <a:noFill/>
          <a:ln w="9525">
            <a:noFill/>
            <a:miter lim="800000"/>
            <a:headEnd/>
            <a:tailEnd/>
          </a:ln>
        </p:spPr>
      </p:pic>
      <p:sp>
        <p:nvSpPr>
          <p:cNvPr id="40962" name="Rectangle 4"/>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The Theory of Plate Tectonics</a:t>
            </a:r>
          </a:p>
        </p:txBody>
      </p:sp>
      <p:sp>
        <p:nvSpPr>
          <p:cNvPr id="40963" name="Text Box 6"/>
          <p:cNvSpPr txBox="1">
            <a:spLocks noChangeArrowheads="1"/>
          </p:cNvSpPr>
          <p:nvPr/>
        </p:nvSpPr>
        <p:spPr bwMode="auto">
          <a:xfrm>
            <a:off x="827088" y="1498600"/>
            <a:ext cx="7219950" cy="1190625"/>
          </a:xfrm>
          <a:prstGeom prst="rect">
            <a:avLst/>
          </a:prstGeom>
          <a:noFill/>
          <a:ln w="9525" algn="ctr">
            <a:noFill/>
            <a:miter lim="800000"/>
            <a:headEnd/>
            <a:tailEnd/>
          </a:ln>
        </p:spPr>
        <p:txBody>
          <a:bodyPr>
            <a:spAutoFit/>
          </a:bodyPr>
          <a:lstStyle/>
          <a:p>
            <a:r>
              <a:rPr lang="en-US" b="1">
                <a:latin typeface="Avenir LT Std 35 Light"/>
              </a:rPr>
              <a:t>Plate Motion</a:t>
            </a:r>
          </a:p>
          <a:p>
            <a:r>
              <a:rPr lang="en-US">
                <a:latin typeface="Avenir LT Std 35 Light"/>
              </a:rPr>
              <a:t>Since the breakup of Pangaea, the continents have taken about 200 million years to move to their present location.</a:t>
            </a:r>
          </a:p>
        </p:txBody>
      </p:sp>
      <p:pic>
        <p:nvPicPr>
          <p:cNvPr id="40964" name="Picture 8" descr="184_image_02_mgs12_07_05_03b"/>
          <p:cNvPicPr>
            <a:picLocks noChangeAspect="1" noChangeArrowheads="1"/>
          </p:cNvPicPr>
          <p:nvPr/>
        </p:nvPicPr>
        <p:blipFill>
          <a:blip r:embed="rId3" cstate="print"/>
          <a:srcRect/>
          <a:stretch>
            <a:fillRect/>
          </a:stretch>
        </p:blipFill>
        <p:spPr bwMode="auto">
          <a:xfrm>
            <a:off x="3200400" y="4318000"/>
            <a:ext cx="2925763" cy="1671638"/>
          </a:xfrm>
          <a:prstGeom prst="rect">
            <a:avLst/>
          </a:prstGeom>
          <a:noFill/>
          <a:ln w="9525">
            <a:noFill/>
            <a:miter lim="800000"/>
            <a:headEnd/>
            <a:tailEnd/>
          </a:ln>
        </p:spPr>
      </p:pic>
      <p:pic>
        <p:nvPicPr>
          <p:cNvPr id="40965" name="Picture 10" descr="184_image_02_mgs12_07_05_03a"/>
          <p:cNvPicPr>
            <a:picLocks noChangeAspect="1" noChangeArrowheads="1"/>
          </p:cNvPicPr>
          <p:nvPr/>
        </p:nvPicPr>
        <p:blipFill>
          <a:blip r:embed="rId4" cstate="print"/>
          <a:srcRect/>
          <a:stretch>
            <a:fillRect/>
          </a:stretch>
        </p:blipFill>
        <p:spPr bwMode="auto">
          <a:xfrm>
            <a:off x="914400" y="2697163"/>
            <a:ext cx="2925763" cy="1763712"/>
          </a:xfrm>
          <a:prstGeom prst="rect">
            <a:avLst/>
          </a:prstGeom>
          <a:noFill/>
          <a:ln w="9525">
            <a:noFill/>
            <a:miter lim="800000"/>
            <a:headEnd/>
            <a:tailEnd/>
          </a:ln>
        </p:spPr>
      </p:pic>
      <p:sp>
        <p:nvSpPr>
          <p:cNvPr id="40966" name="Text Box 11"/>
          <p:cNvSpPr txBox="1">
            <a:spLocks noChangeArrowheads="1"/>
          </p:cNvSpPr>
          <p:nvPr/>
        </p:nvSpPr>
        <p:spPr bwMode="auto">
          <a:xfrm>
            <a:off x="1009650" y="4343400"/>
            <a:ext cx="2190750" cy="274638"/>
          </a:xfrm>
          <a:prstGeom prst="rect">
            <a:avLst/>
          </a:prstGeom>
          <a:noFill/>
          <a:ln w="9525" algn="ctr">
            <a:noFill/>
            <a:miter lim="800000"/>
            <a:headEnd/>
            <a:tailEnd/>
          </a:ln>
        </p:spPr>
        <p:txBody>
          <a:bodyPr>
            <a:spAutoFit/>
          </a:bodyPr>
          <a:lstStyle/>
          <a:p>
            <a:r>
              <a:rPr lang="en-US" sz="1200" b="1">
                <a:latin typeface="Avenir LT Std 35 Light"/>
              </a:rPr>
              <a:t>200 Million Years Ago</a:t>
            </a:r>
          </a:p>
        </p:txBody>
      </p:sp>
      <p:sp>
        <p:nvSpPr>
          <p:cNvPr id="40967" name="Text Box 12"/>
          <p:cNvSpPr txBox="1">
            <a:spLocks noChangeArrowheads="1"/>
          </p:cNvSpPr>
          <p:nvPr/>
        </p:nvSpPr>
        <p:spPr bwMode="auto">
          <a:xfrm>
            <a:off x="6678613" y="4343400"/>
            <a:ext cx="1276350" cy="274638"/>
          </a:xfrm>
          <a:prstGeom prst="rect">
            <a:avLst/>
          </a:prstGeom>
          <a:noFill/>
          <a:ln w="9525" algn="ctr">
            <a:noFill/>
            <a:miter lim="800000"/>
            <a:headEnd/>
            <a:tailEnd/>
          </a:ln>
        </p:spPr>
        <p:txBody>
          <a:bodyPr>
            <a:spAutoFit/>
          </a:bodyPr>
          <a:lstStyle/>
          <a:p>
            <a:r>
              <a:rPr lang="en-US" sz="1200" b="1">
                <a:latin typeface="Avenir LT Std 35 Light"/>
              </a:rPr>
              <a:t>Earth Today</a:t>
            </a:r>
          </a:p>
        </p:txBody>
      </p:sp>
      <p:sp>
        <p:nvSpPr>
          <p:cNvPr id="40968" name="Text Box 13"/>
          <p:cNvSpPr txBox="1">
            <a:spLocks noChangeArrowheads="1"/>
          </p:cNvSpPr>
          <p:nvPr/>
        </p:nvSpPr>
        <p:spPr bwMode="auto">
          <a:xfrm>
            <a:off x="5851525" y="5440363"/>
            <a:ext cx="2190750" cy="274637"/>
          </a:xfrm>
          <a:prstGeom prst="rect">
            <a:avLst/>
          </a:prstGeom>
          <a:noFill/>
          <a:ln w="9525" algn="ctr">
            <a:noFill/>
            <a:miter lim="800000"/>
            <a:headEnd/>
            <a:tailEnd/>
          </a:ln>
        </p:spPr>
        <p:txBody>
          <a:bodyPr>
            <a:spAutoFit/>
          </a:bodyPr>
          <a:lstStyle/>
          <a:p>
            <a:r>
              <a:rPr lang="en-US" sz="1200" b="1">
                <a:latin typeface="Avenir LT Std 35 Light"/>
              </a:rPr>
              <a:t>115 Million Years Ago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The Theory of Plate Tectonics</a:t>
            </a:r>
          </a:p>
        </p:txBody>
      </p:sp>
      <p:pic>
        <p:nvPicPr>
          <p:cNvPr id="41986" name="Picture 4" descr="089_image_10_mgs11_02_03_03"/>
          <p:cNvPicPr>
            <a:picLocks noChangeAspect="1" noChangeArrowheads="1"/>
          </p:cNvPicPr>
          <p:nvPr/>
        </p:nvPicPr>
        <p:blipFill>
          <a:blip r:embed="rId3" cstate="print"/>
          <a:srcRect/>
          <a:stretch>
            <a:fillRect/>
          </a:stretch>
        </p:blipFill>
        <p:spPr bwMode="auto">
          <a:xfrm>
            <a:off x="914400" y="2309813"/>
            <a:ext cx="2600325" cy="2152650"/>
          </a:xfrm>
          <a:prstGeom prst="rect">
            <a:avLst/>
          </a:prstGeom>
          <a:noFill/>
          <a:ln w="9525">
            <a:noFill/>
            <a:miter lim="800000"/>
            <a:headEnd/>
            <a:tailEnd/>
          </a:ln>
        </p:spPr>
      </p:pic>
      <p:pic>
        <p:nvPicPr>
          <p:cNvPr id="41987" name="Picture 5" descr="090_image_11_mgs11_02_03_03"/>
          <p:cNvPicPr>
            <a:picLocks noChangeAspect="1" noChangeArrowheads="1"/>
          </p:cNvPicPr>
          <p:nvPr/>
        </p:nvPicPr>
        <p:blipFill>
          <a:blip r:embed="rId4" cstate="print"/>
          <a:srcRect/>
          <a:stretch>
            <a:fillRect/>
          </a:stretch>
        </p:blipFill>
        <p:spPr bwMode="auto">
          <a:xfrm>
            <a:off x="3657600" y="2306638"/>
            <a:ext cx="2486025" cy="2181225"/>
          </a:xfrm>
          <a:prstGeom prst="rect">
            <a:avLst/>
          </a:prstGeom>
          <a:noFill/>
          <a:ln w="9525">
            <a:noFill/>
            <a:miter lim="800000"/>
            <a:headEnd/>
            <a:tailEnd/>
          </a:ln>
        </p:spPr>
      </p:pic>
      <p:pic>
        <p:nvPicPr>
          <p:cNvPr id="41988" name="Picture 6" descr="091_image_13_mgs11_02_03_03"/>
          <p:cNvPicPr>
            <a:picLocks noChangeAspect="1" noChangeArrowheads="1"/>
          </p:cNvPicPr>
          <p:nvPr/>
        </p:nvPicPr>
        <p:blipFill>
          <a:blip r:embed="rId5" cstate="print"/>
          <a:srcRect/>
          <a:stretch>
            <a:fillRect/>
          </a:stretch>
        </p:blipFill>
        <p:spPr bwMode="auto">
          <a:xfrm>
            <a:off x="6270625" y="2306638"/>
            <a:ext cx="1866900" cy="2428875"/>
          </a:xfrm>
          <a:prstGeom prst="rect">
            <a:avLst/>
          </a:prstGeom>
          <a:noFill/>
          <a:ln w="9525">
            <a:noFill/>
            <a:miter lim="800000"/>
            <a:headEnd/>
            <a:tailEnd/>
          </a:ln>
        </p:spPr>
      </p:pic>
      <p:sp>
        <p:nvSpPr>
          <p:cNvPr id="41989" name="Text Box 3"/>
          <p:cNvSpPr txBox="1">
            <a:spLocks noChangeArrowheads="1"/>
          </p:cNvSpPr>
          <p:nvPr/>
        </p:nvSpPr>
        <p:spPr bwMode="auto">
          <a:xfrm>
            <a:off x="1427163" y="4681538"/>
            <a:ext cx="2103437" cy="641350"/>
          </a:xfrm>
          <a:prstGeom prst="rect">
            <a:avLst/>
          </a:prstGeom>
          <a:noFill/>
          <a:ln w="9525" algn="ctr">
            <a:noFill/>
            <a:miter lim="800000"/>
            <a:headEnd/>
            <a:tailEnd/>
          </a:ln>
        </p:spPr>
        <p:txBody>
          <a:bodyPr>
            <a:spAutoFit/>
          </a:bodyPr>
          <a:lstStyle/>
          <a:p>
            <a:r>
              <a:rPr lang="en-US" b="1">
                <a:latin typeface="Avenir LT Std 35 Light"/>
              </a:rPr>
              <a:t>Divergent </a:t>
            </a:r>
          </a:p>
          <a:p>
            <a:r>
              <a:rPr lang="en-US" b="1">
                <a:latin typeface="Avenir LT Std 35 Light"/>
              </a:rPr>
              <a:t>Boundaries</a:t>
            </a:r>
            <a:endParaRPr lang="en-US">
              <a:latin typeface="Avenir LT Std 35 Light"/>
            </a:endParaRPr>
          </a:p>
        </p:txBody>
      </p:sp>
      <p:sp>
        <p:nvSpPr>
          <p:cNvPr id="41990" name="Text Box 7"/>
          <p:cNvSpPr txBox="1">
            <a:spLocks noChangeArrowheads="1"/>
          </p:cNvSpPr>
          <p:nvPr/>
        </p:nvSpPr>
        <p:spPr bwMode="auto">
          <a:xfrm>
            <a:off x="6400800" y="4683125"/>
            <a:ext cx="2011363" cy="641350"/>
          </a:xfrm>
          <a:prstGeom prst="rect">
            <a:avLst/>
          </a:prstGeom>
          <a:noFill/>
          <a:ln w="9525" algn="ctr">
            <a:noFill/>
            <a:miter lim="800000"/>
            <a:headEnd/>
            <a:tailEnd/>
          </a:ln>
        </p:spPr>
        <p:txBody>
          <a:bodyPr>
            <a:spAutoFit/>
          </a:bodyPr>
          <a:lstStyle/>
          <a:p>
            <a:r>
              <a:rPr lang="en-US" b="1">
                <a:latin typeface="Avenir LT Std 35 Light"/>
              </a:rPr>
              <a:t>Transform </a:t>
            </a:r>
          </a:p>
          <a:p>
            <a:r>
              <a:rPr lang="en-US" b="1">
                <a:latin typeface="Avenir LT Std 35 Light"/>
              </a:rPr>
              <a:t>Boundaries</a:t>
            </a:r>
          </a:p>
        </p:txBody>
      </p:sp>
      <p:sp>
        <p:nvSpPr>
          <p:cNvPr id="41991" name="Text Box 8"/>
          <p:cNvSpPr txBox="1">
            <a:spLocks noChangeArrowheads="1"/>
          </p:cNvSpPr>
          <p:nvPr/>
        </p:nvSpPr>
        <p:spPr bwMode="auto">
          <a:xfrm>
            <a:off x="3840163" y="4683125"/>
            <a:ext cx="1828800" cy="641350"/>
          </a:xfrm>
          <a:prstGeom prst="rect">
            <a:avLst/>
          </a:prstGeom>
          <a:noFill/>
          <a:ln w="9525" algn="ctr">
            <a:noFill/>
            <a:miter lim="800000"/>
            <a:headEnd/>
            <a:tailEnd/>
          </a:ln>
        </p:spPr>
        <p:txBody>
          <a:bodyPr>
            <a:spAutoFit/>
          </a:bodyPr>
          <a:lstStyle/>
          <a:p>
            <a:r>
              <a:rPr lang="en-US" b="1">
                <a:latin typeface="Avenir LT Std 35 Light"/>
              </a:rPr>
              <a:t>Convergent </a:t>
            </a:r>
          </a:p>
          <a:p>
            <a:r>
              <a:rPr lang="en-US" b="1">
                <a:latin typeface="Avenir LT Std 35 Light"/>
              </a:rPr>
              <a:t>Boundaries</a:t>
            </a:r>
          </a:p>
        </p:txBody>
      </p:sp>
      <p:sp>
        <p:nvSpPr>
          <p:cNvPr id="41992" name="Text Box 9"/>
          <p:cNvSpPr txBox="1">
            <a:spLocks noChangeArrowheads="1"/>
          </p:cNvSpPr>
          <p:nvPr/>
        </p:nvSpPr>
        <p:spPr bwMode="auto">
          <a:xfrm>
            <a:off x="822325" y="1498600"/>
            <a:ext cx="3748088" cy="366713"/>
          </a:xfrm>
          <a:prstGeom prst="rect">
            <a:avLst/>
          </a:prstGeom>
          <a:noFill/>
          <a:ln w="9525" algn="ctr">
            <a:noFill/>
            <a:miter lim="800000"/>
            <a:headEnd/>
            <a:tailEnd/>
          </a:ln>
        </p:spPr>
        <p:txBody>
          <a:bodyPr>
            <a:spAutoFit/>
          </a:bodyPr>
          <a:lstStyle/>
          <a:p>
            <a:r>
              <a:rPr lang="en-US">
                <a:latin typeface="Avenir LT Std 35 Light"/>
              </a:rPr>
              <a:t>How do the plates move?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The Theory of Plate Tectonics</a:t>
            </a:r>
          </a:p>
        </p:txBody>
      </p:sp>
      <p:sp>
        <p:nvSpPr>
          <p:cNvPr id="44034" name="Text Box 3"/>
          <p:cNvSpPr txBox="1">
            <a:spLocks noChangeArrowheads="1"/>
          </p:cNvSpPr>
          <p:nvPr/>
        </p:nvSpPr>
        <p:spPr bwMode="auto">
          <a:xfrm>
            <a:off x="827088" y="1498600"/>
            <a:ext cx="4476750" cy="2014538"/>
          </a:xfrm>
          <a:prstGeom prst="rect">
            <a:avLst/>
          </a:prstGeom>
          <a:noFill/>
          <a:ln w="9525" algn="ctr">
            <a:noFill/>
            <a:miter lim="800000"/>
            <a:headEnd/>
            <a:tailEnd/>
          </a:ln>
        </p:spPr>
        <p:txBody>
          <a:bodyPr>
            <a:spAutoFit/>
          </a:bodyPr>
          <a:lstStyle/>
          <a:p>
            <a:r>
              <a:rPr lang="en-US" b="1">
                <a:latin typeface="Avenir LT Std 35 Light"/>
              </a:rPr>
              <a:t>Earth's Changing Crust</a:t>
            </a:r>
          </a:p>
          <a:p>
            <a:r>
              <a:rPr lang="en-US">
                <a:latin typeface="Avenir LT Std 35 Light"/>
              </a:rPr>
              <a:t>As plates move, they produce mountains, volcanoes, and valleys as well as mid-ocean ridges and deep-ocean trenches. Use the terms from the list to label the diagram.</a:t>
            </a:r>
          </a:p>
        </p:txBody>
      </p:sp>
      <p:pic>
        <p:nvPicPr>
          <p:cNvPr id="44035" name="Picture 5" descr="table"/>
          <p:cNvPicPr>
            <a:picLocks noChangeAspect="1" noChangeArrowheads="1"/>
          </p:cNvPicPr>
          <p:nvPr/>
        </p:nvPicPr>
        <p:blipFill>
          <a:blip r:embed="rId3" cstate="print"/>
          <a:srcRect/>
          <a:stretch>
            <a:fillRect/>
          </a:stretch>
        </p:blipFill>
        <p:spPr bwMode="auto">
          <a:xfrm>
            <a:off x="5200650" y="2057400"/>
            <a:ext cx="3121025" cy="1679575"/>
          </a:xfrm>
          <a:prstGeom prst="rect">
            <a:avLst/>
          </a:prstGeom>
          <a:noFill/>
          <a:ln w="9525">
            <a:noFill/>
            <a:miter lim="800000"/>
            <a:headEnd/>
            <a:tailEnd/>
          </a:ln>
        </p:spPr>
      </p:pic>
      <p:pic>
        <p:nvPicPr>
          <p:cNvPr id="44036" name="Picture 6" descr="sampl"/>
          <p:cNvPicPr>
            <a:picLocks noChangeAspect="1" noChangeArrowheads="1"/>
          </p:cNvPicPr>
          <p:nvPr/>
        </p:nvPicPr>
        <p:blipFill>
          <a:blip r:embed="rId4" cstate="print"/>
          <a:srcRect/>
          <a:stretch>
            <a:fillRect/>
          </a:stretch>
        </p:blipFill>
        <p:spPr bwMode="auto">
          <a:xfrm>
            <a:off x="898525" y="3713163"/>
            <a:ext cx="7331075" cy="218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Drifting Continents</a:t>
            </a:r>
          </a:p>
        </p:txBody>
      </p:sp>
      <p:sp>
        <p:nvSpPr>
          <p:cNvPr id="18434" name="Text Box 12"/>
          <p:cNvSpPr txBox="1">
            <a:spLocks noChangeArrowheads="1"/>
          </p:cNvSpPr>
          <p:nvPr/>
        </p:nvSpPr>
        <p:spPr bwMode="auto">
          <a:xfrm>
            <a:off x="827088" y="2549525"/>
            <a:ext cx="2647950" cy="2289175"/>
          </a:xfrm>
          <a:prstGeom prst="rect">
            <a:avLst/>
          </a:prstGeom>
          <a:noFill/>
          <a:ln w="9525" algn="ctr">
            <a:noFill/>
            <a:miter lim="800000"/>
            <a:headEnd/>
            <a:tailEnd/>
          </a:ln>
        </p:spPr>
        <p:txBody>
          <a:bodyPr>
            <a:spAutoFit/>
          </a:bodyPr>
          <a:lstStyle/>
          <a:p>
            <a:r>
              <a:rPr lang="en-US" b="1">
                <a:latin typeface="Avenir LT Std 35 Light"/>
              </a:rPr>
              <a:t>Pangaea and Continental Drift</a:t>
            </a:r>
          </a:p>
          <a:p>
            <a:r>
              <a:rPr lang="en-US">
                <a:latin typeface="Avenir LT Std 35 Light"/>
              </a:rPr>
              <a:t>Many types of evidence suggest that Earth’s landmasses were once joined together.</a:t>
            </a:r>
          </a:p>
        </p:txBody>
      </p:sp>
      <p:pic>
        <p:nvPicPr>
          <p:cNvPr id="18435" name="Picture 14" descr="078_image_02_mgs11_02_03_01"/>
          <p:cNvPicPr>
            <a:picLocks noChangeAspect="1" noChangeArrowheads="1"/>
          </p:cNvPicPr>
          <p:nvPr/>
        </p:nvPicPr>
        <p:blipFill>
          <a:blip r:embed="rId3" cstate="print"/>
          <a:srcRect/>
          <a:stretch>
            <a:fillRect/>
          </a:stretch>
        </p:blipFill>
        <p:spPr bwMode="auto">
          <a:xfrm>
            <a:off x="3335338" y="1598613"/>
            <a:ext cx="4891087" cy="4341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What are Mid-Ocean Ridges</a:t>
            </a:r>
          </a:p>
        </p:txBody>
      </p:sp>
      <p:sp>
        <p:nvSpPr>
          <p:cNvPr id="20482" name="Content Placeholder 2"/>
          <p:cNvSpPr>
            <a:spLocks noGrp="1"/>
          </p:cNvSpPr>
          <p:nvPr>
            <p:ph idx="1"/>
          </p:nvPr>
        </p:nvSpPr>
        <p:spPr/>
        <p:txBody>
          <a:bodyPr/>
          <a:lstStyle/>
          <a:p>
            <a:r>
              <a:rPr lang="en-US" smtClean="0"/>
              <a:t>Scientists found that they formed </a:t>
            </a:r>
            <a:r>
              <a:rPr lang="en-US" b="1" u="sng" smtClean="0"/>
              <a:t>mountain</a:t>
            </a:r>
            <a:r>
              <a:rPr lang="en-US" smtClean="0"/>
              <a:t> </a:t>
            </a:r>
            <a:r>
              <a:rPr lang="en-US" b="1" u="sng" smtClean="0"/>
              <a:t>ranges</a:t>
            </a:r>
            <a:r>
              <a:rPr lang="en-US" smtClean="0"/>
              <a:t> that run along the middle of the ocean floors</a:t>
            </a:r>
          </a:p>
          <a:p>
            <a:r>
              <a:rPr lang="en-US" smtClean="0"/>
              <a:t>Scientists call these </a:t>
            </a:r>
            <a:r>
              <a:rPr lang="en-US" b="1" u="sng" smtClean="0"/>
              <a:t>mid-ocean</a:t>
            </a:r>
            <a:r>
              <a:rPr lang="en-US" smtClean="0"/>
              <a:t> </a:t>
            </a:r>
            <a:r>
              <a:rPr lang="en-US" b="1" u="sng" smtClean="0"/>
              <a:t>ridges</a:t>
            </a:r>
          </a:p>
          <a:p>
            <a:pPr lvl="1"/>
            <a:r>
              <a:rPr lang="en-US" smtClean="0"/>
              <a:t>**They form long chains of mountains that rise up from the ocean floor</a:t>
            </a:r>
          </a:p>
          <a:p>
            <a:r>
              <a:rPr lang="en-US" smtClean="0"/>
              <a:t>They extend into all of Earth’s oceans</a:t>
            </a:r>
          </a:p>
          <a:p>
            <a:pPr lvl="1"/>
            <a:r>
              <a:rPr lang="en-US" smtClean="0"/>
              <a:t>Some form the </a:t>
            </a:r>
            <a:r>
              <a:rPr lang="en-US" b="1" u="sng" smtClean="0"/>
              <a:t>longest</a:t>
            </a:r>
            <a:r>
              <a:rPr lang="en-US" smtClean="0"/>
              <a:t> mountain ranges on Earth</a:t>
            </a:r>
          </a:p>
          <a:p>
            <a:pPr lvl="1"/>
            <a:r>
              <a:rPr lang="en-US" smtClean="0"/>
              <a:t>Some are longer that the Rockies in North America and longer that the Andes in South America</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Sea-Floor Spreading</a:t>
            </a:r>
          </a:p>
        </p:txBody>
      </p:sp>
      <p:pic>
        <p:nvPicPr>
          <p:cNvPr id="21506" name="Picture 5" descr="081_image_03_mgs11_02_03_02"/>
          <p:cNvPicPr>
            <a:picLocks noChangeAspect="1" noChangeArrowheads="1"/>
          </p:cNvPicPr>
          <p:nvPr/>
        </p:nvPicPr>
        <p:blipFill>
          <a:blip r:embed="rId3" cstate="print"/>
          <a:srcRect/>
          <a:stretch>
            <a:fillRect/>
          </a:stretch>
        </p:blipFill>
        <p:spPr bwMode="auto">
          <a:xfrm>
            <a:off x="2479675" y="2149475"/>
            <a:ext cx="4175125" cy="3954463"/>
          </a:xfrm>
          <a:prstGeom prst="rect">
            <a:avLst/>
          </a:prstGeom>
          <a:noFill/>
          <a:ln w="9525">
            <a:noFill/>
            <a:miter lim="800000"/>
            <a:headEnd/>
            <a:tailEnd/>
          </a:ln>
        </p:spPr>
      </p:pic>
      <p:sp>
        <p:nvSpPr>
          <p:cNvPr id="21507" name="Text Box 2"/>
          <p:cNvSpPr txBox="1">
            <a:spLocks noChangeArrowheads="1"/>
          </p:cNvSpPr>
          <p:nvPr/>
        </p:nvSpPr>
        <p:spPr bwMode="auto">
          <a:xfrm>
            <a:off x="827088" y="1498600"/>
            <a:ext cx="7677150" cy="915988"/>
          </a:xfrm>
          <a:prstGeom prst="rect">
            <a:avLst/>
          </a:prstGeom>
          <a:noFill/>
          <a:ln w="9525" algn="ctr">
            <a:noFill/>
            <a:miter lim="800000"/>
            <a:headEnd/>
            <a:tailEnd/>
          </a:ln>
        </p:spPr>
        <p:txBody>
          <a:bodyPr>
            <a:spAutoFit/>
          </a:bodyPr>
          <a:lstStyle/>
          <a:p>
            <a:r>
              <a:rPr lang="en-US" b="1">
                <a:latin typeface="Avenir LT Std 35 Light"/>
              </a:rPr>
              <a:t>Ocean Floors</a:t>
            </a:r>
          </a:p>
          <a:p>
            <a:r>
              <a:rPr lang="en-US">
                <a:latin typeface="Avenir LT Std 35 Light"/>
              </a:rPr>
              <a:t>Mid-ocean ridges rise from the sea floor like stitches on the seams of a baseball.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81000" y="685800"/>
            <a:ext cx="4038600" cy="1371600"/>
          </a:xfrm>
        </p:spPr>
        <p:txBody>
          <a:bodyPr>
            <a:normAutofit fontScale="90000"/>
          </a:bodyPr>
          <a:lstStyle/>
          <a:p>
            <a:pPr eaLnBrk="1" hangingPunct="1"/>
            <a:r>
              <a:rPr lang="en-US" sz="3600" dirty="0" smtClean="0">
                <a:latin typeface="Courier" pitchFamily="-104" charset="0"/>
              </a:rPr>
              <a:t>The Hypothesis of </a:t>
            </a:r>
            <a:br>
              <a:rPr lang="en-US" sz="3600" dirty="0" smtClean="0">
                <a:latin typeface="Courier" pitchFamily="-104" charset="0"/>
              </a:rPr>
            </a:br>
            <a:r>
              <a:rPr lang="en-US" sz="3600" dirty="0" smtClean="0">
                <a:latin typeface="Courier" pitchFamily="-104" charset="0"/>
              </a:rPr>
              <a:t>Sea-Floor Spreading </a:t>
            </a:r>
            <a:br>
              <a:rPr lang="en-US" sz="3600" dirty="0" smtClean="0">
                <a:latin typeface="Courier" pitchFamily="-104" charset="0"/>
              </a:rPr>
            </a:br>
            <a:endParaRPr lang="en-US" sz="1800" dirty="0" smtClean="0">
              <a:solidFill>
                <a:srgbClr val="000000"/>
              </a:solidFill>
              <a:effectLst>
                <a:outerShdw blurRad="38100" dist="38100" dir="2700000" algn="tl">
                  <a:srgbClr val="FFFFFF"/>
                </a:outerShdw>
              </a:effectLst>
              <a:latin typeface="Courier" pitchFamily="-104" charset="0"/>
            </a:endParaRPr>
          </a:p>
        </p:txBody>
      </p:sp>
      <p:sp>
        <p:nvSpPr>
          <p:cNvPr id="16387" name="Rectangle 3"/>
          <p:cNvSpPr>
            <a:spLocks noChangeArrowheads="1"/>
          </p:cNvSpPr>
          <p:nvPr/>
        </p:nvSpPr>
        <p:spPr bwMode="auto">
          <a:xfrm>
            <a:off x="609601" y="2065338"/>
            <a:ext cx="3733800" cy="646331"/>
          </a:xfrm>
          <a:prstGeom prst="rect">
            <a:avLst/>
          </a:prstGeom>
          <a:noFill/>
          <a:ln w="9525">
            <a:noFill/>
            <a:miter lim="800000"/>
            <a:headEnd/>
            <a:tailEnd/>
          </a:ln>
        </p:spPr>
        <p:txBody>
          <a:bodyPr wrap="square">
            <a:spAutoFit/>
          </a:bodyPr>
          <a:lstStyle/>
          <a:p>
            <a:r>
              <a:rPr lang="en-US" dirty="0">
                <a:solidFill>
                  <a:schemeClr val="hlink"/>
                </a:solidFill>
                <a:latin typeface="Courier" pitchFamily="-104" charset="0"/>
              </a:rPr>
              <a:t>Who proposed this hypothesis? </a:t>
            </a:r>
          </a:p>
          <a:p>
            <a:endParaRPr lang="en-US" sz="1800" b="1" dirty="0">
              <a:solidFill>
                <a:srgbClr val="000000"/>
              </a:solidFill>
              <a:latin typeface="Courier" pitchFamily="-104" charset="0"/>
            </a:endParaRPr>
          </a:p>
        </p:txBody>
      </p:sp>
      <p:sp>
        <p:nvSpPr>
          <p:cNvPr id="16388" name="Rectangle 4"/>
          <p:cNvSpPr>
            <a:spLocks noChangeArrowheads="1"/>
          </p:cNvSpPr>
          <p:nvPr/>
        </p:nvSpPr>
        <p:spPr bwMode="auto">
          <a:xfrm>
            <a:off x="444500" y="2317750"/>
            <a:ext cx="184150" cy="366713"/>
          </a:xfrm>
          <a:prstGeom prst="rect">
            <a:avLst/>
          </a:prstGeom>
          <a:noFill/>
          <a:ln w="9525">
            <a:noFill/>
            <a:miter lim="800000"/>
            <a:headEnd/>
            <a:tailEnd/>
          </a:ln>
        </p:spPr>
        <p:txBody>
          <a:bodyPr wrap="none">
            <a:spAutoFit/>
          </a:bodyPr>
          <a:lstStyle/>
          <a:p>
            <a:endParaRPr lang="en-US" sz="1800" b="1">
              <a:solidFill>
                <a:srgbClr val="000000"/>
              </a:solidFill>
              <a:latin typeface="Courier" pitchFamily="-104" charset="0"/>
            </a:endParaRPr>
          </a:p>
        </p:txBody>
      </p:sp>
      <p:pic>
        <p:nvPicPr>
          <p:cNvPr id="16389" name="Picture 5" descr="hess.jpg                                                       000E36DF&#10;MacintoshX                     BC526B06:"/>
          <p:cNvPicPr>
            <a:picLocks noChangeAspect="1" noChangeArrowheads="1"/>
          </p:cNvPicPr>
          <p:nvPr/>
        </p:nvPicPr>
        <p:blipFill>
          <a:blip r:embed="rId2" cstate="print"/>
          <a:srcRect/>
          <a:stretch>
            <a:fillRect/>
          </a:stretch>
        </p:blipFill>
        <p:spPr bwMode="auto">
          <a:xfrm>
            <a:off x="228600" y="2895600"/>
            <a:ext cx="3784367" cy="2209800"/>
          </a:xfrm>
          <a:prstGeom prst="rect">
            <a:avLst/>
          </a:prstGeom>
          <a:noFill/>
          <a:ln w="9525">
            <a:noFill/>
            <a:miter lim="800000"/>
            <a:headEnd/>
            <a:tailEnd/>
          </a:ln>
        </p:spPr>
      </p:pic>
      <p:sp>
        <p:nvSpPr>
          <p:cNvPr id="16390" name="Rectangle 6"/>
          <p:cNvSpPr>
            <a:spLocks noChangeArrowheads="1"/>
          </p:cNvSpPr>
          <p:nvPr/>
        </p:nvSpPr>
        <p:spPr bwMode="auto">
          <a:xfrm>
            <a:off x="4114800" y="3352800"/>
            <a:ext cx="4572000" cy="2492990"/>
          </a:xfrm>
          <a:prstGeom prst="rect">
            <a:avLst/>
          </a:prstGeom>
          <a:noFill/>
          <a:ln w="9525">
            <a:noFill/>
            <a:miter lim="800000"/>
            <a:headEnd/>
            <a:tailEnd/>
          </a:ln>
        </p:spPr>
        <p:txBody>
          <a:bodyPr wrap="square">
            <a:spAutoFit/>
          </a:bodyPr>
          <a:lstStyle/>
          <a:p>
            <a:r>
              <a:rPr lang="en-US" sz="1800" dirty="0">
                <a:latin typeface="Courier" pitchFamily="-104" charset="0"/>
              </a:rPr>
              <a:t>In 1960, </a:t>
            </a:r>
            <a:r>
              <a:rPr lang="en-US" b="1" dirty="0">
                <a:solidFill>
                  <a:schemeClr val="accent1"/>
                </a:solidFill>
                <a:latin typeface="Courier" pitchFamily="-104" charset="0"/>
              </a:rPr>
              <a:t>Herman Hess</a:t>
            </a:r>
            <a:r>
              <a:rPr lang="en-US" sz="1800" dirty="0">
                <a:latin typeface="Courier" pitchFamily="-104" charset="0"/>
              </a:rPr>
              <a:t> proposed that the movement of the continents was a result of sea-floor spreading. </a:t>
            </a:r>
            <a:r>
              <a:rPr lang="en-US" sz="2000" dirty="0">
                <a:latin typeface="Courier" pitchFamily="-104" charset="0"/>
              </a:rPr>
              <a:t>He hypothesized that the </a:t>
            </a:r>
            <a:r>
              <a:rPr lang="en-US" sz="2000" dirty="0">
                <a:solidFill>
                  <a:srgbClr val="003366"/>
                </a:solidFill>
                <a:latin typeface="Courier" pitchFamily="-104" charset="0"/>
                <a:hlinkClick r:id="rId3"/>
              </a:rPr>
              <a:t>sea-floor was spreading</a:t>
            </a:r>
            <a:r>
              <a:rPr lang="en-US" sz="2000" dirty="0">
                <a:latin typeface="Courier" pitchFamily="-104" charset="0"/>
              </a:rPr>
              <a:t> from vents in the Great Global Rift, where hot magma oozed up. As the magma cooled it forced the existing sea-floor away from the Rift on either side.</a:t>
            </a:r>
            <a:r>
              <a:rPr lang="en-US" dirty="0">
                <a:latin typeface="Courier" pitchFamily="-104" charset="0"/>
              </a:rPr>
              <a:t> </a:t>
            </a:r>
          </a:p>
        </p:txBody>
      </p:sp>
      <p:pic>
        <p:nvPicPr>
          <p:cNvPr id="7" name="Picture 4" descr="rift.jpg                                                       000E36DF&#10;MacintoshX                     BC526B06:"/>
          <p:cNvPicPr>
            <a:picLocks noChangeAspect="1" noChangeArrowheads="1"/>
          </p:cNvPicPr>
          <p:nvPr/>
        </p:nvPicPr>
        <p:blipFill>
          <a:blip r:embed="rId4" cstate="print"/>
          <a:srcRect/>
          <a:stretch>
            <a:fillRect/>
          </a:stretch>
        </p:blipFill>
        <p:spPr bwMode="auto">
          <a:xfrm>
            <a:off x="4572000" y="838200"/>
            <a:ext cx="3941344" cy="2362200"/>
          </a:xfrm>
          <a:prstGeom prst="rect">
            <a:avLst/>
          </a:prstGeom>
          <a:noFill/>
          <a:ln w="9525">
            <a:noFill/>
            <a:miter lim="800000"/>
            <a:headEnd/>
            <a:tailEnd/>
          </a:ln>
        </p:spPr>
      </p:pic>
      <p:sp>
        <p:nvSpPr>
          <p:cNvPr id="8" name="TextBox 7"/>
          <p:cNvSpPr txBox="1"/>
          <p:nvPr/>
        </p:nvSpPr>
        <p:spPr>
          <a:xfrm>
            <a:off x="4724400" y="304800"/>
            <a:ext cx="3657600" cy="523220"/>
          </a:xfrm>
          <a:prstGeom prst="rect">
            <a:avLst/>
          </a:prstGeom>
          <a:noFill/>
        </p:spPr>
        <p:txBody>
          <a:bodyPr wrap="square" rtlCol="0">
            <a:spAutoFit/>
          </a:bodyPr>
          <a:lstStyle/>
          <a:p>
            <a:pPr algn="ctr"/>
            <a:r>
              <a:rPr lang="en-US" sz="2800" dirty="0" smtClean="0"/>
              <a:t>The Great Global Rift</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How were mid-oceans ridges found</a:t>
            </a:r>
            <a:endParaRPr lang="en-US" dirty="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In the mid 1900’s scientists mapped mid-oceans ridges by using sonar.</a:t>
            </a:r>
          </a:p>
          <a:p>
            <a:pPr marL="548640" lvl="2" indent="-274320" fontAlgn="auto">
              <a:spcAft>
                <a:spcPts val="0"/>
              </a:spcAft>
              <a:buClr>
                <a:schemeClr val="accent3"/>
              </a:buClr>
              <a:buSzPct val="95000"/>
              <a:buFont typeface="Wingdings 2"/>
              <a:buChar char=""/>
              <a:defRPr/>
            </a:pPr>
            <a:r>
              <a:rPr lang="en-US" sz="2400" b="1" u="sng" dirty="0" smtClean="0"/>
              <a:t>Sonar</a:t>
            </a:r>
            <a:r>
              <a:rPr lang="en-US" sz="2400" dirty="0" smtClean="0"/>
              <a:t>- is a device that uses sound waves to measure the distant of an object.</a:t>
            </a:r>
          </a:p>
          <a:p>
            <a:pPr marL="548640" lvl="2" indent="-274320" fontAlgn="auto">
              <a:spcAft>
                <a:spcPts val="0"/>
              </a:spcAft>
              <a:buClr>
                <a:schemeClr val="accent3"/>
              </a:buClr>
              <a:buSzPct val="95000"/>
              <a:buNone/>
              <a:defRPr/>
            </a:pPr>
            <a:endParaRPr lang="en-US" sz="2400" dirty="0" smtClean="0"/>
          </a:p>
          <a:p>
            <a:pPr marL="274320" indent="-274320" fontAlgn="auto">
              <a:spcAft>
                <a:spcPts val="0"/>
              </a:spcAft>
              <a:buClr>
                <a:schemeClr val="accent3"/>
              </a:buClr>
              <a:buFont typeface="Wingdings 2"/>
              <a:buChar char=""/>
              <a:defRPr/>
            </a:pPr>
            <a:r>
              <a:rPr lang="en-US" dirty="0" smtClean="0"/>
              <a:t>Scientists also discovered that a steep sided </a:t>
            </a:r>
            <a:r>
              <a:rPr lang="en-US" b="1" u="sng" dirty="0" smtClean="0"/>
              <a:t>valley</a:t>
            </a:r>
            <a:r>
              <a:rPr lang="en-US" dirty="0" smtClean="0"/>
              <a:t> splits the tops of some mid-ocean ridges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822325" y="457200"/>
            <a:ext cx="5626100" cy="457200"/>
          </a:xfrm>
          <a:prstGeom prst="rect">
            <a:avLst/>
          </a:prstGeom>
          <a:noFill/>
          <a:ln w="9525" algn="ctr">
            <a:noFill/>
            <a:miter lim="800000"/>
            <a:headEnd/>
            <a:tailEnd/>
          </a:ln>
        </p:spPr>
        <p:txBody>
          <a:bodyPr>
            <a:spAutoFit/>
          </a:bodyPr>
          <a:lstStyle/>
          <a:p>
            <a:r>
              <a:rPr lang="en-US" sz="2400" b="1">
                <a:solidFill>
                  <a:srgbClr val="D75021"/>
                </a:solidFill>
                <a:latin typeface="Avenir LT Std 35 Light"/>
              </a:rPr>
              <a:t>Sea-Floor Spreading</a:t>
            </a:r>
          </a:p>
        </p:txBody>
      </p:sp>
      <p:sp>
        <p:nvSpPr>
          <p:cNvPr id="24578" name="Text Box 3"/>
          <p:cNvSpPr txBox="1">
            <a:spLocks noChangeArrowheads="1"/>
          </p:cNvSpPr>
          <p:nvPr/>
        </p:nvSpPr>
        <p:spPr bwMode="auto">
          <a:xfrm>
            <a:off x="827088" y="1498600"/>
            <a:ext cx="7785100" cy="366713"/>
          </a:xfrm>
          <a:prstGeom prst="rect">
            <a:avLst/>
          </a:prstGeom>
          <a:noFill/>
          <a:ln w="9525" algn="ctr">
            <a:noFill/>
            <a:miter lim="800000"/>
            <a:headEnd/>
            <a:tailEnd/>
          </a:ln>
        </p:spPr>
        <p:txBody>
          <a:bodyPr>
            <a:spAutoFit/>
          </a:bodyPr>
          <a:lstStyle/>
          <a:p>
            <a:r>
              <a:rPr lang="en-US" b="1">
                <a:latin typeface="Avenir LT Std 35 Light"/>
              </a:rPr>
              <a:t>Mid-Ocean Ridges</a:t>
            </a:r>
          </a:p>
        </p:txBody>
      </p:sp>
      <p:pic>
        <p:nvPicPr>
          <p:cNvPr id="24579" name="Picture 6" descr="081_image_04_mgs11_02_03_02"/>
          <p:cNvPicPr>
            <a:picLocks noChangeAspect="1" noChangeArrowheads="1"/>
          </p:cNvPicPr>
          <p:nvPr/>
        </p:nvPicPr>
        <p:blipFill>
          <a:blip r:embed="rId3" cstate="print"/>
          <a:srcRect/>
          <a:stretch>
            <a:fillRect/>
          </a:stretch>
        </p:blipFill>
        <p:spPr bwMode="auto">
          <a:xfrm>
            <a:off x="911225" y="1979613"/>
            <a:ext cx="7318375" cy="3768725"/>
          </a:xfrm>
          <a:prstGeom prst="rect">
            <a:avLst/>
          </a:prstGeom>
          <a:noFill/>
          <a:ln w="9525">
            <a:noFill/>
            <a:miter lim="800000"/>
            <a:headEnd/>
            <a:tailEnd/>
          </a:ln>
        </p:spPr>
      </p:pic>
      <p:pic>
        <p:nvPicPr>
          <p:cNvPr id="24580" name="Picture 6" descr="081_image_04_mgs11_02_03_02"/>
          <p:cNvPicPr>
            <a:picLocks noChangeAspect="1" noChangeArrowheads="1"/>
          </p:cNvPicPr>
          <p:nvPr/>
        </p:nvPicPr>
        <p:blipFill>
          <a:blip r:embed="rId3" cstate="print"/>
          <a:srcRect/>
          <a:stretch>
            <a:fillRect/>
          </a:stretch>
        </p:blipFill>
        <p:spPr bwMode="auto">
          <a:xfrm>
            <a:off x="914400" y="1981200"/>
            <a:ext cx="7318375" cy="3768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What is Sea-Floor Spreading</a:t>
            </a:r>
          </a:p>
        </p:txBody>
      </p:sp>
      <p:sp>
        <p:nvSpPr>
          <p:cNvPr id="26626" name="Content Placeholder 2"/>
          <p:cNvSpPr>
            <a:spLocks noGrp="1"/>
          </p:cNvSpPr>
          <p:nvPr>
            <p:ph idx="1"/>
          </p:nvPr>
        </p:nvSpPr>
        <p:spPr/>
        <p:txBody>
          <a:bodyPr/>
          <a:lstStyle/>
          <a:p>
            <a:r>
              <a:rPr lang="en-US" smtClean="0"/>
              <a:t>Sea-Floor Spreading -Scientists found that mid-ocean ridges continue to </a:t>
            </a:r>
            <a:r>
              <a:rPr lang="en-US" b="1" u="sng" smtClean="0"/>
              <a:t>add</a:t>
            </a:r>
            <a:r>
              <a:rPr lang="en-US" smtClean="0"/>
              <a:t> new material to the ocean floor</a:t>
            </a:r>
          </a:p>
          <a:p>
            <a:endParaRPr lang="en-US" smtClean="0"/>
          </a:p>
          <a:p>
            <a:r>
              <a:rPr lang="en-US" smtClean="0"/>
              <a:t>Sea-Floor Spreading begins at the mid-ocean ridge</a:t>
            </a:r>
          </a:p>
          <a:p>
            <a:pPr lvl="1"/>
            <a:r>
              <a:rPr lang="en-US" smtClean="0"/>
              <a:t>They are formed along the crack of the </a:t>
            </a:r>
            <a:r>
              <a:rPr lang="en-US" b="1" u="sng" smtClean="0"/>
              <a:t>oceanic</a:t>
            </a:r>
            <a:r>
              <a:rPr lang="en-US" smtClean="0"/>
              <a:t> </a:t>
            </a:r>
            <a:r>
              <a:rPr lang="en-US" b="1" u="sng" smtClean="0"/>
              <a:t>crust</a:t>
            </a:r>
            <a:r>
              <a:rPr lang="en-US" smtClean="0"/>
              <a:t>.</a:t>
            </a:r>
          </a:p>
          <a:p>
            <a:pPr lvl="1"/>
            <a:endParaRPr lang="en-US" smtClean="0"/>
          </a:p>
          <a:p>
            <a:r>
              <a:rPr lang="en-US" smtClean="0"/>
              <a:t>New </a:t>
            </a:r>
            <a:r>
              <a:rPr lang="en-US" b="1" u="sng" smtClean="0"/>
              <a:t>molten</a:t>
            </a:r>
            <a:r>
              <a:rPr lang="en-US" smtClean="0"/>
              <a:t> material rise up from inside Earth</a:t>
            </a:r>
          </a:p>
          <a:p>
            <a:pPr lvl="1"/>
            <a:r>
              <a:rPr lang="en-US" smtClean="0"/>
              <a:t>It erupts, then cools down and hardens to form a solid strip of rock.</a:t>
            </a:r>
          </a:p>
          <a:p>
            <a:pPr lvl="1">
              <a:buFont typeface="Wingdings 2" pitchFamily="18" charset="2"/>
              <a:buNone/>
            </a:pP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252</TotalTime>
  <Words>894</Words>
  <Application>Microsoft Office PowerPoint</Application>
  <PresentationFormat>On-screen Show (4:3)</PresentationFormat>
  <Paragraphs>126</Paragraphs>
  <Slides>24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LT Std 35 Light</vt:lpstr>
      <vt:lpstr>Calibri</vt:lpstr>
      <vt:lpstr>Constantia</vt:lpstr>
      <vt:lpstr>Courier</vt:lpstr>
      <vt:lpstr>Wingdings 2</vt:lpstr>
      <vt:lpstr>Flow</vt:lpstr>
      <vt:lpstr>PowerPoint Presentation</vt:lpstr>
      <vt:lpstr>PowerPoint Presentation</vt:lpstr>
      <vt:lpstr>PowerPoint Presentation</vt:lpstr>
      <vt:lpstr>What are Mid-Ocean Ridges</vt:lpstr>
      <vt:lpstr>PowerPoint Presentation</vt:lpstr>
      <vt:lpstr>The Hypothesis of  Sea-Floor Spreading  </vt:lpstr>
      <vt:lpstr>How were mid-oceans ridges found</vt:lpstr>
      <vt:lpstr>PowerPoint Presentation</vt:lpstr>
      <vt:lpstr>What is Sea-Floor Spreading</vt:lpstr>
      <vt:lpstr>PowerPoint Presentation</vt:lpstr>
      <vt:lpstr>Sea Floor Spreading at Mid-Ocean Ridges</vt:lpstr>
      <vt:lpstr>Sea Floor Spreading at Mid-Ocean Ridges</vt:lpstr>
      <vt:lpstr>What Was The Proof Of Sea-Floor Spreading?  </vt:lpstr>
      <vt:lpstr>What Happens at Deep-Ocean Trenches</vt:lpstr>
      <vt:lpstr>PowerPoint Presentation</vt:lpstr>
      <vt:lpstr>The Process of Subduction </vt:lpstr>
      <vt:lpstr>PowerPoint Presentation</vt:lpstr>
      <vt:lpstr>Subduction and Earth’s Oceans</vt:lpstr>
      <vt:lpstr>PowerPoint Presentation</vt:lpstr>
      <vt:lpstr>PowerPoint Presentation</vt:lpstr>
      <vt:lpstr>What happened?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Kirsys</dc:creator>
  <cp:lastModifiedBy>Bennett, Kirsys</cp:lastModifiedBy>
  <cp:revision>27</cp:revision>
  <dcterms:created xsi:type="dcterms:W3CDTF">2011-11-24T17:29:34Z</dcterms:created>
  <dcterms:modified xsi:type="dcterms:W3CDTF">2015-01-07T16:38:51Z</dcterms:modified>
</cp:coreProperties>
</file>